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56"/>
  </p:notesMasterIdLst>
  <p:sldIdLst>
    <p:sldId id="257" r:id="rId2"/>
    <p:sldId id="290" r:id="rId3"/>
    <p:sldId id="271" r:id="rId4"/>
    <p:sldId id="368" r:id="rId5"/>
    <p:sldId id="372" r:id="rId6"/>
    <p:sldId id="360" r:id="rId7"/>
    <p:sldId id="256" r:id="rId8"/>
    <p:sldId id="438" r:id="rId9"/>
    <p:sldId id="291" r:id="rId10"/>
    <p:sldId id="294" r:id="rId11"/>
    <p:sldId id="373" r:id="rId12"/>
    <p:sldId id="423" r:id="rId13"/>
    <p:sldId id="437" r:id="rId14"/>
    <p:sldId id="374" r:id="rId15"/>
    <p:sldId id="421" r:id="rId16"/>
    <p:sldId id="365" r:id="rId17"/>
    <p:sldId id="296" r:id="rId18"/>
    <p:sldId id="335" r:id="rId19"/>
    <p:sldId id="336" r:id="rId20"/>
    <p:sldId id="424" r:id="rId21"/>
    <p:sldId id="425" r:id="rId22"/>
    <p:sldId id="334" r:id="rId23"/>
    <p:sldId id="337" r:id="rId24"/>
    <p:sldId id="408" r:id="rId25"/>
    <p:sldId id="409" r:id="rId26"/>
    <p:sldId id="410" r:id="rId27"/>
    <p:sldId id="412" r:id="rId28"/>
    <p:sldId id="416" r:id="rId29"/>
    <p:sldId id="422" r:id="rId30"/>
    <p:sldId id="407" r:id="rId31"/>
    <p:sldId id="342" r:id="rId32"/>
    <p:sldId id="377" r:id="rId33"/>
    <p:sldId id="376" r:id="rId34"/>
    <p:sldId id="379" r:id="rId35"/>
    <p:sldId id="380" r:id="rId36"/>
    <p:sldId id="381" r:id="rId37"/>
    <p:sldId id="382" r:id="rId38"/>
    <p:sldId id="428" r:id="rId39"/>
    <p:sldId id="439" r:id="rId40"/>
    <p:sldId id="441" r:id="rId41"/>
    <p:sldId id="442" r:id="rId42"/>
    <p:sldId id="440" r:id="rId43"/>
    <p:sldId id="413" r:id="rId44"/>
    <p:sldId id="429" r:id="rId45"/>
    <p:sldId id="414" r:id="rId46"/>
    <p:sldId id="295" r:id="rId47"/>
    <p:sldId id="426" r:id="rId48"/>
    <p:sldId id="430" r:id="rId49"/>
    <p:sldId id="431" r:id="rId50"/>
    <p:sldId id="432" r:id="rId51"/>
    <p:sldId id="434" r:id="rId52"/>
    <p:sldId id="435" r:id="rId53"/>
    <p:sldId id="433" r:id="rId54"/>
    <p:sldId id="33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47" autoAdjust="0"/>
    <p:restoredTop sz="89696" autoAdjust="0"/>
  </p:normalViewPr>
  <p:slideViewPr>
    <p:cSldViewPr snapToGrid="0">
      <p:cViewPr>
        <p:scale>
          <a:sx n="107" d="100"/>
          <a:sy n="107" d="100"/>
        </p:scale>
        <p:origin x="736" y="-280"/>
      </p:cViewPr>
      <p:guideLst/>
    </p:cSldViewPr>
  </p:slideViewPr>
  <p:outlineViewPr>
    <p:cViewPr>
      <p:scale>
        <a:sx n="33" d="100"/>
        <a:sy n="33" d="100"/>
      </p:scale>
      <p:origin x="0" y="-3775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9D77A-FA8B-534A-BA92-B0768EB69790}" type="datetimeFigureOut">
              <a:rPr lang="en-US" smtClean="0"/>
              <a:t>5/9/22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3483C-ED6E-4F41-9D6C-079EDE8385CB}" type="slidenum">
              <a:rPr lang="en-US" smtClean="0"/>
              <a:t>‹#›</a:t>
            </a:fld>
            <a:endParaRPr lang="en-US"/>
          </a:p>
        </p:txBody>
      </p:sp>
    </p:spTree>
    <p:extLst>
      <p:ext uri="{BB962C8B-B14F-4D97-AF65-F5344CB8AC3E}">
        <p14:creationId xmlns:p14="http://schemas.microsoft.com/office/powerpoint/2010/main" val="2187193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83483C-ED6E-4F41-9D6C-079EDE8385CB}" type="slidenum">
              <a:rPr lang="en-US" smtClean="0"/>
              <a:t>41</a:t>
            </a:fld>
            <a:endParaRPr lang="en-US"/>
          </a:p>
        </p:txBody>
      </p:sp>
    </p:spTree>
    <p:extLst>
      <p:ext uri="{BB962C8B-B14F-4D97-AF65-F5344CB8AC3E}">
        <p14:creationId xmlns:p14="http://schemas.microsoft.com/office/powerpoint/2010/main" val="426086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83483C-ED6E-4F41-9D6C-079EDE8385CB}" type="slidenum">
              <a:rPr lang="en-US" smtClean="0"/>
              <a:t>47</a:t>
            </a:fld>
            <a:endParaRPr lang="en-US"/>
          </a:p>
        </p:txBody>
      </p:sp>
    </p:spTree>
    <p:extLst>
      <p:ext uri="{BB962C8B-B14F-4D97-AF65-F5344CB8AC3E}">
        <p14:creationId xmlns:p14="http://schemas.microsoft.com/office/powerpoint/2010/main" val="2264204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36BBC-EBC1-4CAD-A8C2-DE4D8EDC6A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51B2C390-9625-48DD-88C5-0470355CD3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F3425860-EE0B-4CF7-9B8B-DDD3594EC79A}"/>
              </a:ext>
            </a:extLst>
          </p:cNvPr>
          <p:cNvSpPr>
            <a:spLocks noGrp="1"/>
          </p:cNvSpPr>
          <p:nvPr>
            <p:ph type="dt" sz="half" idx="10"/>
          </p:nvPr>
        </p:nvSpPr>
        <p:spPr/>
        <p:txBody>
          <a:bodyPr/>
          <a:lstStyle/>
          <a:p>
            <a:fld id="{40D66C33-201C-42BA-B8C7-71C53796C835}" type="datetimeFigureOut">
              <a:rPr lang="en-ZA" smtClean="0"/>
              <a:t>2022/05/09</a:t>
            </a:fld>
            <a:endParaRPr lang="en-ZA"/>
          </a:p>
        </p:txBody>
      </p:sp>
      <p:sp>
        <p:nvSpPr>
          <p:cNvPr id="5" name="Footer Placeholder 4">
            <a:extLst>
              <a:ext uri="{FF2B5EF4-FFF2-40B4-BE49-F238E27FC236}">
                <a16:creationId xmlns:a16="http://schemas.microsoft.com/office/drawing/2014/main" id="{10A5ECFD-7F67-46DD-91B9-D216A5AD1D0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7BCC8D7-C80B-4A5B-A1AA-B054677FBF32}"/>
              </a:ext>
            </a:extLst>
          </p:cNvPr>
          <p:cNvSpPr>
            <a:spLocks noGrp="1"/>
          </p:cNvSpPr>
          <p:nvPr>
            <p:ph type="sldNum" sz="quarter" idx="12"/>
          </p:nvPr>
        </p:nvSpPr>
        <p:spPr/>
        <p:txBody>
          <a:bodyPr/>
          <a:lstStyle/>
          <a:p>
            <a:fld id="{173CF54E-2294-4E3D-8C93-672035FAF3F4}" type="slidenum">
              <a:rPr lang="en-ZA" smtClean="0"/>
              <a:t>‹#›</a:t>
            </a:fld>
            <a:endParaRPr lang="en-ZA"/>
          </a:p>
        </p:txBody>
      </p:sp>
      <p:pic>
        <p:nvPicPr>
          <p:cNvPr id="7" name="Picture 6">
            <a:extLst>
              <a:ext uri="{FF2B5EF4-FFF2-40B4-BE49-F238E27FC236}">
                <a16:creationId xmlns:a16="http://schemas.microsoft.com/office/drawing/2014/main" id="{F4B53EF3-4241-4CDC-9CBA-659AEA1FD644}"/>
              </a:ext>
            </a:extLst>
          </p:cNvPr>
          <p:cNvPicPr>
            <a:picLocks noChangeAspect="1"/>
          </p:cNvPicPr>
          <p:nvPr userDrawn="1"/>
        </p:nvPicPr>
        <p:blipFill>
          <a:blip r:embed="rId2"/>
          <a:stretch>
            <a:fillRect/>
          </a:stretch>
        </p:blipFill>
        <p:spPr>
          <a:xfrm>
            <a:off x="11353800" y="5794571"/>
            <a:ext cx="512108" cy="438950"/>
          </a:xfrm>
          <a:prstGeom prst="rect">
            <a:avLst/>
          </a:prstGeom>
        </p:spPr>
      </p:pic>
    </p:spTree>
    <p:extLst>
      <p:ext uri="{BB962C8B-B14F-4D97-AF65-F5344CB8AC3E}">
        <p14:creationId xmlns:p14="http://schemas.microsoft.com/office/powerpoint/2010/main" val="1420239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1937-19A7-4F5E-A8D6-C2C9A73A01B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C553EFB-7DF6-46DE-9F40-C9803C6F87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336194A-F871-4660-B216-61DA8C7558FF}"/>
              </a:ext>
            </a:extLst>
          </p:cNvPr>
          <p:cNvSpPr>
            <a:spLocks noGrp="1"/>
          </p:cNvSpPr>
          <p:nvPr>
            <p:ph type="dt" sz="half" idx="10"/>
          </p:nvPr>
        </p:nvSpPr>
        <p:spPr/>
        <p:txBody>
          <a:bodyPr/>
          <a:lstStyle/>
          <a:p>
            <a:fld id="{40D66C33-201C-42BA-B8C7-71C53796C835}" type="datetimeFigureOut">
              <a:rPr lang="en-ZA" smtClean="0"/>
              <a:t>2022/05/09</a:t>
            </a:fld>
            <a:endParaRPr lang="en-ZA"/>
          </a:p>
        </p:txBody>
      </p:sp>
      <p:sp>
        <p:nvSpPr>
          <p:cNvPr id="5" name="Footer Placeholder 4">
            <a:extLst>
              <a:ext uri="{FF2B5EF4-FFF2-40B4-BE49-F238E27FC236}">
                <a16:creationId xmlns:a16="http://schemas.microsoft.com/office/drawing/2014/main" id="{AE298B99-938F-4EF6-9EEB-4F785C05233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2E6E4D5-2D6A-4FC0-92A0-4A3640C204E9}"/>
              </a:ext>
            </a:extLst>
          </p:cNvPr>
          <p:cNvSpPr>
            <a:spLocks noGrp="1"/>
          </p:cNvSpPr>
          <p:nvPr>
            <p:ph type="sldNum" sz="quarter" idx="12"/>
          </p:nvPr>
        </p:nvSpPr>
        <p:spPr/>
        <p:txBody>
          <a:bodyPr/>
          <a:lstStyle/>
          <a:p>
            <a:fld id="{173CF54E-2294-4E3D-8C93-672035FAF3F4}" type="slidenum">
              <a:rPr lang="en-ZA" smtClean="0"/>
              <a:t>‹#›</a:t>
            </a:fld>
            <a:endParaRPr lang="en-ZA"/>
          </a:p>
        </p:txBody>
      </p:sp>
    </p:spTree>
    <p:extLst>
      <p:ext uri="{BB962C8B-B14F-4D97-AF65-F5344CB8AC3E}">
        <p14:creationId xmlns:p14="http://schemas.microsoft.com/office/powerpoint/2010/main" val="2027370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4FD90A-A30D-462C-A87F-FD970573B3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4E13FFF-ED05-43A5-84C4-A3CE5FD179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6F503F5-829F-4C5A-9A72-6F24996D00E6}"/>
              </a:ext>
            </a:extLst>
          </p:cNvPr>
          <p:cNvSpPr>
            <a:spLocks noGrp="1"/>
          </p:cNvSpPr>
          <p:nvPr>
            <p:ph type="dt" sz="half" idx="10"/>
          </p:nvPr>
        </p:nvSpPr>
        <p:spPr/>
        <p:txBody>
          <a:bodyPr/>
          <a:lstStyle/>
          <a:p>
            <a:fld id="{40D66C33-201C-42BA-B8C7-71C53796C835}" type="datetimeFigureOut">
              <a:rPr lang="en-ZA" smtClean="0"/>
              <a:t>2022/05/09</a:t>
            </a:fld>
            <a:endParaRPr lang="en-ZA"/>
          </a:p>
        </p:txBody>
      </p:sp>
      <p:sp>
        <p:nvSpPr>
          <p:cNvPr id="5" name="Footer Placeholder 4">
            <a:extLst>
              <a:ext uri="{FF2B5EF4-FFF2-40B4-BE49-F238E27FC236}">
                <a16:creationId xmlns:a16="http://schemas.microsoft.com/office/drawing/2014/main" id="{ED0835FE-CE21-441B-8E20-032D118C1BC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4653A5E-7448-421C-803B-7DC632A080C9}"/>
              </a:ext>
            </a:extLst>
          </p:cNvPr>
          <p:cNvSpPr>
            <a:spLocks noGrp="1"/>
          </p:cNvSpPr>
          <p:nvPr>
            <p:ph type="sldNum" sz="quarter" idx="12"/>
          </p:nvPr>
        </p:nvSpPr>
        <p:spPr/>
        <p:txBody>
          <a:bodyPr/>
          <a:lstStyle/>
          <a:p>
            <a:fld id="{173CF54E-2294-4E3D-8C93-672035FAF3F4}" type="slidenum">
              <a:rPr lang="en-ZA" smtClean="0"/>
              <a:t>‹#›</a:t>
            </a:fld>
            <a:endParaRPr lang="en-ZA"/>
          </a:p>
        </p:txBody>
      </p:sp>
    </p:spTree>
    <p:extLst>
      <p:ext uri="{BB962C8B-B14F-4D97-AF65-F5344CB8AC3E}">
        <p14:creationId xmlns:p14="http://schemas.microsoft.com/office/powerpoint/2010/main" val="243008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6E3A5-4BA2-4464-94C5-0883CD1AAF9F}"/>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EF093D9-FED9-4FD1-8003-7C69371516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713CA09-4BD0-45E4-AA7B-A791380FDBEC}"/>
              </a:ext>
            </a:extLst>
          </p:cNvPr>
          <p:cNvSpPr>
            <a:spLocks noGrp="1"/>
          </p:cNvSpPr>
          <p:nvPr>
            <p:ph type="dt" sz="half" idx="10"/>
          </p:nvPr>
        </p:nvSpPr>
        <p:spPr/>
        <p:txBody>
          <a:bodyPr/>
          <a:lstStyle/>
          <a:p>
            <a:fld id="{40D66C33-201C-42BA-B8C7-71C53796C835}" type="datetimeFigureOut">
              <a:rPr lang="en-ZA" smtClean="0"/>
              <a:t>2022/05/09</a:t>
            </a:fld>
            <a:endParaRPr lang="en-ZA"/>
          </a:p>
        </p:txBody>
      </p:sp>
      <p:sp>
        <p:nvSpPr>
          <p:cNvPr id="5" name="Footer Placeholder 4">
            <a:extLst>
              <a:ext uri="{FF2B5EF4-FFF2-40B4-BE49-F238E27FC236}">
                <a16:creationId xmlns:a16="http://schemas.microsoft.com/office/drawing/2014/main" id="{6F852790-6F7B-4478-BC94-D971D6F1AC2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9129AAC-0AF3-4DCA-8D8F-8E122473B381}"/>
              </a:ext>
            </a:extLst>
          </p:cNvPr>
          <p:cNvSpPr>
            <a:spLocks noGrp="1"/>
          </p:cNvSpPr>
          <p:nvPr>
            <p:ph type="sldNum" sz="quarter" idx="12"/>
          </p:nvPr>
        </p:nvSpPr>
        <p:spPr/>
        <p:txBody>
          <a:bodyPr/>
          <a:lstStyle/>
          <a:p>
            <a:fld id="{173CF54E-2294-4E3D-8C93-672035FAF3F4}" type="slidenum">
              <a:rPr lang="en-ZA" smtClean="0"/>
              <a:t>‹#›</a:t>
            </a:fld>
            <a:endParaRPr lang="en-ZA"/>
          </a:p>
        </p:txBody>
      </p:sp>
      <p:pic>
        <p:nvPicPr>
          <p:cNvPr id="7" name="Picture 6">
            <a:extLst>
              <a:ext uri="{FF2B5EF4-FFF2-40B4-BE49-F238E27FC236}">
                <a16:creationId xmlns:a16="http://schemas.microsoft.com/office/drawing/2014/main" id="{D964B73C-D567-4709-879D-09BF58D7CAD8}"/>
              </a:ext>
            </a:extLst>
          </p:cNvPr>
          <p:cNvPicPr>
            <a:picLocks noChangeAspect="1"/>
          </p:cNvPicPr>
          <p:nvPr userDrawn="1"/>
        </p:nvPicPr>
        <p:blipFill>
          <a:blip r:embed="rId2"/>
          <a:stretch>
            <a:fillRect/>
          </a:stretch>
        </p:blipFill>
        <p:spPr>
          <a:xfrm>
            <a:off x="11353800" y="5738013"/>
            <a:ext cx="512108" cy="438950"/>
          </a:xfrm>
          <a:prstGeom prst="rect">
            <a:avLst/>
          </a:prstGeom>
        </p:spPr>
      </p:pic>
    </p:spTree>
    <p:extLst>
      <p:ext uri="{BB962C8B-B14F-4D97-AF65-F5344CB8AC3E}">
        <p14:creationId xmlns:p14="http://schemas.microsoft.com/office/powerpoint/2010/main" val="2592501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A3D1A-F1CB-44BC-A216-811ECF56BF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6EA30F33-F540-49D0-97E9-25CD7E18B5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C9C8A8-FEDC-4F2F-B1BA-085FF727314D}"/>
              </a:ext>
            </a:extLst>
          </p:cNvPr>
          <p:cNvSpPr>
            <a:spLocks noGrp="1"/>
          </p:cNvSpPr>
          <p:nvPr>
            <p:ph type="dt" sz="half" idx="10"/>
          </p:nvPr>
        </p:nvSpPr>
        <p:spPr/>
        <p:txBody>
          <a:bodyPr/>
          <a:lstStyle/>
          <a:p>
            <a:fld id="{40D66C33-201C-42BA-B8C7-71C53796C835}" type="datetimeFigureOut">
              <a:rPr lang="en-ZA" smtClean="0"/>
              <a:t>2022/05/09</a:t>
            </a:fld>
            <a:endParaRPr lang="en-ZA"/>
          </a:p>
        </p:txBody>
      </p:sp>
      <p:sp>
        <p:nvSpPr>
          <p:cNvPr id="5" name="Footer Placeholder 4">
            <a:extLst>
              <a:ext uri="{FF2B5EF4-FFF2-40B4-BE49-F238E27FC236}">
                <a16:creationId xmlns:a16="http://schemas.microsoft.com/office/drawing/2014/main" id="{6ED4DAEC-86CB-4980-B6D5-E90024FF65B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5F9FFDE-216F-4CA7-97A7-F439570225CF}"/>
              </a:ext>
            </a:extLst>
          </p:cNvPr>
          <p:cNvSpPr>
            <a:spLocks noGrp="1"/>
          </p:cNvSpPr>
          <p:nvPr>
            <p:ph type="sldNum" sz="quarter" idx="12"/>
          </p:nvPr>
        </p:nvSpPr>
        <p:spPr/>
        <p:txBody>
          <a:bodyPr/>
          <a:lstStyle/>
          <a:p>
            <a:fld id="{173CF54E-2294-4E3D-8C93-672035FAF3F4}" type="slidenum">
              <a:rPr lang="en-ZA" smtClean="0"/>
              <a:t>‹#›</a:t>
            </a:fld>
            <a:endParaRPr lang="en-ZA"/>
          </a:p>
        </p:txBody>
      </p:sp>
    </p:spTree>
    <p:extLst>
      <p:ext uri="{BB962C8B-B14F-4D97-AF65-F5344CB8AC3E}">
        <p14:creationId xmlns:p14="http://schemas.microsoft.com/office/powerpoint/2010/main" val="44964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BBEF-EF60-446E-9D3E-4CCCA47AFA0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C13E4C3-EFC0-4294-BA2A-010C6E8183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50318E75-4C48-4006-B88C-25C03ED4DA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8C873462-FE67-4BDB-903A-16CA1E6D3588}"/>
              </a:ext>
            </a:extLst>
          </p:cNvPr>
          <p:cNvSpPr>
            <a:spLocks noGrp="1"/>
          </p:cNvSpPr>
          <p:nvPr>
            <p:ph type="dt" sz="half" idx="10"/>
          </p:nvPr>
        </p:nvSpPr>
        <p:spPr/>
        <p:txBody>
          <a:bodyPr/>
          <a:lstStyle/>
          <a:p>
            <a:fld id="{40D66C33-201C-42BA-B8C7-71C53796C835}" type="datetimeFigureOut">
              <a:rPr lang="en-ZA" smtClean="0"/>
              <a:t>2022/05/09</a:t>
            </a:fld>
            <a:endParaRPr lang="en-ZA"/>
          </a:p>
        </p:txBody>
      </p:sp>
      <p:sp>
        <p:nvSpPr>
          <p:cNvPr id="6" name="Footer Placeholder 5">
            <a:extLst>
              <a:ext uri="{FF2B5EF4-FFF2-40B4-BE49-F238E27FC236}">
                <a16:creationId xmlns:a16="http://schemas.microsoft.com/office/drawing/2014/main" id="{C1931306-167A-4D98-B241-CFE63949B4A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C3B408B-FE74-4A11-9F90-EBBBF4C98081}"/>
              </a:ext>
            </a:extLst>
          </p:cNvPr>
          <p:cNvSpPr>
            <a:spLocks noGrp="1"/>
          </p:cNvSpPr>
          <p:nvPr>
            <p:ph type="sldNum" sz="quarter" idx="12"/>
          </p:nvPr>
        </p:nvSpPr>
        <p:spPr/>
        <p:txBody>
          <a:bodyPr/>
          <a:lstStyle/>
          <a:p>
            <a:fld id="{173CF54E-2294-4E3D-8C93-672035FAF3F4}" type="slidenum">
              <a:rPr lang="en-ZA" smtClean="0"/>
              <a:t>‹#›</a:t>
            </a:fld>
            <a:endParaRPr lang="en-ZA"/>
          </a:p>
        </p:txBody>
      </p:sp>
    </p:spTree>
    <p:extLst>
      <p:ext uri="{BB962C8B-B14F-4D97-AF65-F5344CB8AC3E}">
        <p14:creationId xmlns:p14="http://schemas.microsoft.com/office/powerpoint/2010/main" val="4272544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2D0C5-37A2-4EBD-9B54-C3F70C099330}"/>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BB046108-8FB4-4134-8EF4-90BF620DE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4AFD2D-C047-402C-A32B-FDA53C9ED4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7DCEA58B-B31A-4AD3-A983-C42E8FC0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C99158-9F77-41B6-BB54-8A4980504F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558233C-71F1-4F6E-88D4-85BC2E6DE4CC}"/>
              </a:ext>
            </a:extLst>
          </p:cNvPr>
          <p:cNvSpPr>
            <a:spLocks noGrp="1"/>
          </p:cNvSpPr>
          <p:nvPr>
            <p:ph type="dt" sz="half" idx="10"/>
          </p:nvPr>
        </p:nvSpPr>
        <p:spPr/>
        <p:txBody>
          <a:bodyPr/>
          <a:lstStyle/>
          <a:p>
            <a:fld id="{40D66C33-201C-42BA-B8C7-71C53796C835}" type="datetimeFigureOut">
              <a:rPr lang="en-ZA" smtClean="0"/>
              <a:t>2022/05/09</a:t>
            </a:fld>
            <a:endParaRPr lang="en-ZA"/>
          </a:p>
        </p:txBody>
      </p:sp>
      <p:sp>
        <p:nvSpPr>
          <p:cNvPr id="8" name="Footer Placeholder 7">
            <a:extLst>
              <a:ext uri="{FF2B5EF4-FFF2-40B4-BE49-F238E27FC236}">
                <a16:creationId xmlns:a16="http://schemas.microsoft.com/office/drawing/2014/main" id="{9A711817-8820-4BF7-8819-2CEF45589783}"/>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B14F57A4-6F35-49FF-89F7-24340D11A56D}"/>
              </a:ext>
            </a:extLst>
          </p:cNvPr>
          <p:cNvSpPr>
            <a:spLocks noGrp="1"/>
          </p:cNvSpPr>
          <p:nvPr>
            <p:ph type="sldNum" sz="quarter" idx="12"/>
          </p:nvPr>
        </p:nvSpPr>
        <p:spPr/>
        <p:txBody>
          <a:bodyPr/>
          <a:lstStyle/>
          <a:p>
            <a:fld id="{173CF54E-2294-4E3D-8C93-672035FAF3F4}" type="slidenum">
              <a:rPr lang="en-ZA" smtClean="0"/>
              <a:t>‹#›</a:t>
            </a:fld>
            <a:endParaRPr lang="en-ZA"/>
          </a:p>
        </p:txBody>
      </p:sp>
    </p:spTree>
    <p:extLst>
      <p:ext uri="{BB962C8B-B14F-4D97-AF65-F5344CB8AC3E}">
        <p14:creationId xmlns:p14="http://schemas.microsoft.com/office/powerpoint/2010/main" val="163881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85FE-4199-41B2-BAD8-9962822FDA4D}"/>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A55FB6CA-7D42-4F42-951C-91DC926D4618}"/>
              </a:ext>
            </a:extLst>
          </p:cNvPr>
          <p:cNvSpPr>
            <a:spLocks noGrp="1"/>
          </p:cNvSpPr>
          <p:nvPr>
            <p:ph type="dt" sz="half" idx="10"/>
          </p:nvPr>
        </p:nvSpPr>
        <p:spPr/>
        <p:txBody>
          <a:bodyPr/>
          <a:lstStyle/>
          <a:p>
            <a:fld id="{40D66C33-201C-42BA-B8C7-71C53796C835}" type="datetimeFigureOut">
              <a:rPr lang="en-ZA" smtClean="0"/>
              <a:t>2022/05/09</a:t>
            </a:fld>
            <a:endParaRPr lang="en-ZA"/>
          </a:p>
        </p:txBody>
      </p:sp>
      <p:sp>
        <p:nvSpPr>
          <p:cNvPr id="4" name="Footer Placeholder 3">
            <a:extLst>
              <a:ext uri="{FF2B5EF4-FFF2-40B4-BE49-F238E27FC236}">
                <a16:creationId xmlns:a16="http://schemas.microsoft.com/office/drawing/2014/main" id="{F70E0132-089F-4234-8EBB-031B5656A8BE}"/>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C725A142-F440-4AAB-9AAA-2834122D690A}"/>
              </a:ext>
            </a:extLst>
          </p:cNvPr>
          <p:cNvSpPr>
            <a:spLocks noGrp="1"/>
          </p:cNvSpPr>
          <p:nvPr>
            <p:ph type="sldNum" sz="quarter" idx="12"/>
          </p:nvPr>
        </p:nvSpPr>
        <p:spPr/>
        <p:txBody>
          <a:bodyPr/>
          <a:lstStyle/>
          <a:p>
            <a:fld id="{173CF54E-2294-4E3D-8C93-672035FAF3F4}" type="slidenum">
              <a:rPr lang="en-ZA" smtClean="0"/>
              <a:t>‹#›</a:t>
            </a:fld>
            <a:endParaRPr lang="en-ZA"/>
          </a:p>
        </p:txBody>
      </p:sp>
    </p:spTree>
    <p:extLst>
      <p:ext uri="{BB962C8B-B14F-4D97-AF65-F5344CB8AC3E}">
        <p14:creationId xmlns:p14="http://schemas.microsoft.com/office/powerpoint/2010/main" val="1660390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CA1102-CA8F-4E38-97EB-41D7247FD17C}"/>
              </a:ext>
            </a:extLst>
          </p:cNvPr>
          <p:cNvSpPr>
            <a:spLocks noGrp="1"/>
          </p:cNvSpPr>
          <p:nvPr>
            <p:ph type="dt" sz="half" idx="10"/>
          </p:nvPr>
        </p:nvSpPr>
        <p:spPr/>
        <p:txBody>
          <a:bodyPr/>
          <a:lstStyle/>
          <a:p>
            <a:fld id="{40D66C33-201C-42BA-B8C7-71C53796C835}" type="datetimeFigureOut">
              <a:rPr lang="en-ZA" smtClean="0"/>
              <a:t>2022/05/09</a:t>
            </a:fld>
            <a:endParaRPr lang="en-ZA"/>
          </a:p>
        </p:txBody>
      </p:sp>
      <p:sp>
        <p:nvSpPr>
          <p:cNvPr id="3" name="Footer Placeholder 2">
            <a:extLst>
              <a:ext uri="{FF2B5EF4-FFF2-40B4-BE49-F238E27FC236}">
                <a16:creationId xmlns:a16="http://schemas.microsoft.com/office/drawing/2014/main" id="{8989959E-1476-4BC0-96B5-608A014B0FF9}"/>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4365173E-BCFA-4DD8-A593-BDA2572EC335}"/>
              </a:ext>
            </a:extLst>
          </p:cNvPr>
          <p:cNvSpPr>
            <a:spLocks noGrp="1"/>
          </p:cNvSpPr>
          <p:nvPr>
            <p:ph type="sldNum" sz="quarter" idx="12"/>
          </p:nvPr>
        </p:nvSpPr>
        <p:spPr/>
        <p:txBody>
          <a:bodyPr/>
          <a:lstStyle/>
          <a:p>
            <a:fld id="{173CF54E-2294-4E3D-8C93-672035FAF3F4}" type="slidenum">
              <a:rPr lang="en-ZA" smtClean="0"/>
              <a:t>‹#›</a:t>
            </a:fld>
            <a:endParaRPr lang="en-ZA"/>
          </a:p>
        </p:txBody>
      </p:sp>
    </p:spTree>
    <p:extLst>
      <p:ext uri="{BB962C8B-B14F-4D97-AF65-F5344CB8AC3E}">
        <p14:creationId xmlns:p14="http://schemas.microsoft.com/office/powerpoint/2010/main" val="244495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64158-68FB-4E47-B2A9-C783CA72A1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8DBC9B7-5835-4166-B628-9133B7C1A0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6DEF06B-6CF0-44F9-9B38-180E223C8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D86FB2-7833-4132-AB07-327BEC7610ED}"/>
              </a:ext>
            </a:extLst>
          </p:cNvPr>
          <p:cNvSpPr>
            <a:spLocks noGrp="1"/>
          </p:cNvSpPr>
          <p:nvPr>
            <p:ph type="dt" sz="half" idx="10"/>
          </p:nvPr>
        </p:nvSpPr>
        <p:spPr/>
        <p:txBody>
          <a:bodyPr/>
          <a:lstStyle/>
          <a:p>
            <a:fld id="{40D66C33-201C-42BA-B8C7-71C53796C835}" type="datetimeFigureOut">
              <a:rPr lang="en-ZA" smtClean="0"/>
              <a:t>2022/05/09</a:t>
            </a:fld>
            <a:endParaRPr lang="en-ZA"/>
          </a:p>
        </p:txBody>
      </p:sp>
      <p:sp>
        <p:nvSpPr>
          <p:cNvPr id="6" name="Footer Placeholder 5">
            <a:extLst>
              <a:ext uri="{FF2B5EF4-FFF2-40B4-BE49-F238E27FC236}">
                <a16:creationId xmlns:a16="http://schemas.microsoft.com/office/drawing/2014/main" id="{51379FA8-4ABE-46FD-A17E-2062507ECC0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68116BD-9022-497F-9251-34DDB15C2649}"/>
              </a:ext>
            </a:extLst>
          </p:cNvPr>
          <p:cNvSpPr>
            <a:spLocks noGrp="1"/>
          </p:cNvSpPr>
          <p:nvPr>
            <p:ph type="sldNum" sz="quarter" idx="12"/>
          </p:nvPr>
        </p:nvSpPr>
        <p:spPr/>
        <p:txBody>
          <a:bodyPr/>
          <a:lstStyle/>
          <a:p>
            <a:fld id="{173CF54E-2294-4E3D-8C93-672035FAF3F4}" type="slidenum">
              <a:rPr lang="en-ZA" smtClean="0"/>
              <a:t>‹#›</a:t>
            </a:fld>
            <a:endParaRPr lang="en-ZA"/>
          </a:p>
        </p:txBody>
      </p:sp>
    </p:spTree>
    <p:extLst>
      <p:ext uri="{BB962C8B-B14F-4D97-AF65-F5344CB8AC3E}">
        <p14:creationId xmlns:p14="http://schemas.microsoft.com/office/powerpoint/2010/main" val="3663966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B414-AEC0-4533-A95D-59FC56D6D3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8972CAED-C266-47DD-A455-58CD18E9D2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DC02E20-76C6-4BE7-8761-2966A30BD1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A026BF-D844-4A8F-BFDC-FEE5F23A1F8C}"/>
              </a:ext>
            </a:extLst>
          </p:cNvPr>
          <p:cNvSpPr>
            <a:spLocks noGrp="1"/>
          </p:cNvSpPr>
          <p:nvPr>
            <p:ph type="dt" sz="half" idx="10"/>
          </p:nvPr>
        </p:nvSpPr>
        <p:spPr/>
        <p:txBody>
          <a:bodyPr/>
          <a:lstStyle/>
          <a:p>
            <a:fld id="{40D66C33-201C-42BA-B8C7-71C53796C835}" type="datetimeFigureOut">
              <a:rPr lang="en-ZA" smtClean="0"/>
              <a:t>2022/05/09</a:t>
            </a:fld>
            <a:endParaRPr lang="en-ZA"/>
          </a:p>
        </p:txBody>
      </p:sp>
      <p:sp>
        <p:nvSpPr>
          <p:cNvPr id="6" name="Footer Placeholder 5">
            <a:extLst>
              <a:ext uri="{FF2B5EF4-FFF2-40B4-BE49-F238E27FC236}">
                <a16:creationId xmlns:a16="http://schemas.microsoft.com/office/drawing/2014/main" id="{308A5F5C-3121-42B2-BF93-B7E2C25C6AD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06CBA80-D61C-406E-8F28-CEEBE00B038E}"/>
              </a:ext>
            </a:extLst>
          </p:cNvPr>
          <p:cNvSpPr>
            <a:spLocks noGrp="1"/>
          </p:cNvSpPr>
          <p:nvPr>
            <p:ph type="sldNum" sz="quarter" idx="12"/>
          </p:nvPr>
        </p:nvSpPr>
        <p:spPr/>
        <p:txBody>
          <a:bodyPr/>
          <a:lstStyle/>
          <a:p>
            <a:fld id="{173CF54E-2294-4E3D-8C93-672035FAF3F4}" type="slidenum">
              <a:rPr lang="en-ZA" smtClean="0"/>
              <a:t>‹#›</a:t>
            </a:fld>
            <a:endParaRPr lang="en-ZA"/>
          </a:p>
        </p:txBody>
      </p:sp>
    </p:spTree>
    <p:extLst>
      <p:ext uri="{BB962C8B-B14F-4D97-AF65-F5344CB8AC3E}">
        <p14:creationId xmlns:p14="http://schemas.microsoft.com/office/powerpoint/2010/main" val="1672877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92E064-072B-45A0-A524-23FC5BEB23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C78C8C4-777C-476A-A4AC-B7D78CD4E5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1E81EBD-7E69-4D6A-A134-59775CFE6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66C33-201C-42BA-B8C7-71C53796C835}" type="datetimeFigureOut">
              <a:rPr lang="en-ZA" smtClean="0"/>
              <a:t>2022/05/09</a:t>
            </a:fld>
            <a:endParaRPr lang="en-ZA"/>
          </a:p>
        </p:txBody>
      </p:sp>
      <p:sp>
        <p:nvSpPr>
          <p:cNvPr id="5" name="Footer Placeholder 4">
            <a:extLst>
              <a:ext uri="{FF2B5EF4-FFF2-40B4-BE49-F238E27FC236}">
                <a16:creationId xmlns:a16="http://schemas.microsoft.com/office/drawing/2014/main" id="{9D69562F-E18C-49CC-AD1D-1847995C74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6F96D6F-D1A3-49F6-BEBE-AAE37FAFD7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CF54E-2294-4E3D-8C93-672035FAF3F4}" type="slidenum">
              <a:rPr lang="en-ZA" smtClean="0"/>
              <a:t>‹#›</a:t>
            </a:fld>
            <a:endParaRPr lang="en-ZA"/>
          </a:p>
        </p:txBody>
      </p:sp>
    </p:spTree>
    <p:extLst>
      <p:ext uri="{BB962C8B-B14F-4D97-AF65-F5344CB8AC3E}">
        <p14:creationId xmlns:p14="http://schemas.microsoft.com/office/powerpoint/2010/main" val="1418501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io-wiki.org/wiki/Goals" TargetMode="External"/><Relationship Id="rId2" Type="http://schemas.openxmlformats.org/officeDocument/2006/relationships/hyperlink" Target="https://cio-wiki.org/wiki/Busines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sendpulse.com/support/glossary/customer-satisfac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hebalancecareers.com/management-101-2275142" TargetMode="External"/><Relationship Id="rId2" Type="http://schemas.openxmlformats.org/officeDocument/2006/relationships/hyperlink" Target="https://www.thebalancecareers.com/culture-your-environment-for-people-at-work-1918809"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DDA2-1090-4500-BD5F-91CC156F391A}"/>
              </a:ext>
            </a:extLst>
          </p:cNvPr>
          <p:cNvSpPr>
            <a:spLocks noGrp="1"/>
          </p:cNvSpPr>
          <p:nvPr>
            <p:ph type="ctrTitle"/>
          </p:nvPr>
        </p:nvSpPr>
        <p:spPr>
          <a:xfrm>
            <a:off x="1799771" y="4641722"/>
            <a:ext cx="9144000" cy="4432555"/>
          </a:xfrm>
        </p:spPr>
        <p:txBody>
          <a:bodyPr>
            <a:normAutofit fontScale="90000"/>
          </a:bodyPr>
          <a:lstStyle/>
          <a:p>
            <a:pPr algn="ctr">
              <a:spcBef>
                <a:spcPts val="600"/>
              </a:spcBef>
              <a:spcAft>
                <a:spcPts val="600"/>
              </a:spcAft>
            </a:pPr>
            <a:br>
              <a:rPr lang="en-GB" sz="3600" b="1" dirty="0">
                <a:effectLst/>
                <a:latin typeface="Verdana" panose="020B0604030504040204" pitchFamily="34" charset="0"/>
                <a:ea typeface="Times New Roman" panose="02020603050405020304" pitchFamily="18" charset="0"/>
                <a:cs typeface="Arial" panose="020B0604020202020204" pitchFamily="34" charset="0"/>
              </a:rPr>
            </a:br>
            <a:br>
              <a:rPr lang="en-GB" sz="3600" b="1" dirty="0">
                <a:effectLst/>
                <a:latin typeface="Verdana" panose="020B0604030504040204" pitchFamily="34" charset="0"/>
                <a:ea typeface="Times New Roman" panose="02020603050405020304" pitchFamily="18" charset="0"/>
                <a:cs typeface="Arial" panose="020B0604020202020204" pitchFamily="34" charset="0"/>
              </a:rPr>
            </a:br>
            <a:br>
              <a:rPr lang="en-GB" sz="3600" b="1" dirty="0">
                <a:effectLst/>
                <a:latin typeface="Verdana" panose="020B0604030504040204" pitchFamily="34" charset="0"/>
                <a:ea typeface="Times New Roman" panose="02020603050405020304" pitchFamily="18" charset="0"/>
                <a:cs typeface="Arial" panose="020B0604020202020204" pitchFamily="34" charset="0"/>
              </a:rPr>
            </a:br>
            <a:br>
              <a:rPr lang="en-GB" sz="3600" b="1" dirty="0">
                <a:effectLst/>
                <a:latin typeface="Verdana" panose="020B0604030504040204" pitchFamily="34" charset="0"/>
                <a:ea typeface="Times New Roman" panose="02020603050405020304" pitchFamily="18" charset="0"/>
                <a:cs typeface="Arial" panose="020B0604020202020204" pitchFamily="34" charset="0"/>
              </a:rPr>
            </a:br>
            <a:br>
              <a:rPr lang="en-GB" sz="3600" b="1" dirty="0">
                <a:effectLst/>
                <a:latin typeface="Verdana" panose="020B0604030504040204" pitchFamily="34" charset="0"/>
                <a:ea typeface="Times New Roman" panose="02020603050405020304" pitchFamily="18" charset="0"/>
                <a:cs typeface="Arial" panose="020B0604020202020204" pitchFamily="34" charset="0"/>
              </a:rPr>
            </a:br>
            <a:br>
              <a:rPr lang="en-GB" sz="3600" b="1" dirty="0">
                <a:effectLst/>
                <a:latin typeface="Verdana" panose="020B0604030504040204" pitchFamily="34" charset="0"/>
                <a:ea typeface="Times New Roman" panose="02020603050405020304" pitchFamily="18" charset="0"/>
                <a:cs typeface="Arial" panose="020B0604020202020204" pitchFamily="34" charset="0"/>
              </a:rPr>
            </a:br>
            <a:r>
              <a:rPr lang="en-ZA" sz="49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DEVELOP A BUSINESS PLAN FOR A SMALL BUSINESS</a:t>
            </a:r>
            <a:br>
              <a:rPr lang="en-GB" sz="4400" b="1" dirty="0">
                <a:solidFill>
                  <a:srgbClr val="FF0000"/>
                </a:solidFill>
                <a:latin typeface="Arial" panose="020B0604020202020204" pitchFamily="34" charset="0"/>
                <a:ea typeface="Times New Roman" panose="02020603050405020304" pitchFamily="18" charset="0"/>
                <a:cs typeface="Arial" panose="020B0604020202020204" pitchFamily="34" charset="0"/>
              </a:rPr>
            </a:br>
            <a:br>
              <a:rPr lang="en-GB" sz="4400" b="1" dirty="0">
                <a:solidFill>
                  <a:srgbClr val="FF0000"/>
                </a:solidFill>
                <a:latin typeface="Arial" panose="020B0604020202020204" pitchFamily="34" charset="0"/>
                <a:ea typeface="Times New Roman" panose="02020603050405020304" pitchFamily="18" charset="0"/>
                <a:cs typeface="Arial" panose="020B0604020202020204" pitchFamily="34" charset="0"/>
              </a:rPr>
            </a:br>
            <a:r>
              <a:rPr lang="en-ZA" sz="3100" b="1" dirty="0">
                <a:solidFill>
                  <a:schemeClr val="tx2"/>
                </a:solidFill>
                <a:latin typeface="Arial" panose="020B0604020202020204" pitchFamily="34" charset="0"/>
                <a:ea typeface="Times New Roman" panose="02020603050405020304" pitchFamily="18" charset="0"/>
                <a:cs typeface="Arial" panose="020B0604020202020204" pitchFamily="34" charset="0"/>
              </a:rPr>
              <a:t>Unit Standard 117241</a:t>
            </a:r>
            <a:br>
              <a:rPr lang="en-ZA" sz="3100" b="1" dirty="0">
                <a:solidFill>
                  <a:schemeClr val="tx2"/>
                </a:solidFill>
                <a:latin typeface="Arial" panose="020B0604020202020204" pitchFamily="34" charset="0"/>
                <a:ea typeface="Times New Roman" panose="02020603050405020304" pitchFamily="18" charset="0"/>
                <a:cs typeface="Arial" panose="020B0604020202020204" pitchFamily="34" charset="0"/>
              </a:rPr>
            </a:br>
            <a:r>
              <a:rPr lang="en-ZA" sz="3100" b="1" dirty="0">
                <a:solidFill>
                  <a:schemeClr val="tx2"/>
                </a:solidFill>
                <a:latin typeface="Arial" panose="020B0604020202020204" pitchFamily="34" charset="0"/>
                <a:ea typeface="Times New Roman" panose="02020603050405020304" pitchFamily="18" charset="0"/>
                <a:cs typeface="Arial" panose="020B0604020202020204" pitchFamily="34" charset="0"/>
              </a:rPr>
              <a:t>NQF Level 4 Credits 5</a:t>
            </a:r>
            <a:br>
              <a:rPr lang="en-ZA" sz="3100" b="1" dirty="0">
                <a:solidFill>
                  <a:schemeClr val="tx2"/>
                </a:solidFill>
                <a:latin typeface="Arial" panose="020B0604020202020204" pitchFamily="34" charset="0"/>
                <a:ea typeface="Times New Roman" panose="02020603050405020304" pitchFamily="18" charset="0"/>
                <a:cs typeface="Arial" panose="020B0604020202020204" pitchFamily="34" charset="0"/>
              </a:rPr>
            </a:br>
            <a:br>
              <a:rPr lang="en-ZA" sz="27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br>
            <a:r>
              <a:rPr lang="en-GB" sz="3600" dirty="0">
                <a:effectLst/>
                <a:latin typeface="Verdana" panose="020B0604030504040204" pitchFamily="34" charset="0"/>
                <a:ea typeface="Times New Roman" panose="02020603050405020304" pitchFamily="18" charset="0"/>
                <a:cs typeface="Arial" panose="020B0604020202020204" pitchFamily="34" charset="0"/>
              </a:rPr>
              <a:t> </a:t>
            </a:r>
            <a:br>
              <a:rPr lang="en-ZA" sz="3600" dirty="0">
                <a:effectLst/>
                <a:latin typeface="Verdana" panose="020B0604030504040204" pitchFamily="34" charset="0"/>
                <a:ea typeface="Times New Roman" panose="02020603050405020304" pitchFamily="18" charset="0"/>
                <a:cs typeface="Arial" panose="020B0604020202020204" pitchFamily="34" charset="0"/>
              </a:rPr>
            </a:br>
            <a:br>
              <a:rPr lang="en-ZA" dirty="0"/>
            </a:br>
            <a:r>
              <a:rPr lang="en-ZA" dirty="0"/>
              <a:t> </a:t>
            </a:r>
          </a:p>
        </p:txBody>
      </p:sp>
      <p:pic>
        <p:nvPicPr>
          <p:cNvPr id="3" name="Picture 2">
            <a:extLst>
              <a:ext uri="{FF2B5EF4-FFF2-40B4-BE49-F238E27FC236}">
                <a16:creationId xmlns:a16="http://schemas.microsoft.com/office/drawing/2014/main" id="{7CD44B05-D6A3-47F8-96B6-F0CE814D0F59}"/>
              </a:ext>
            </a:extLst>
          </p:cNvPr>
          <p:cNvPicPr>
            <a:picLocks noChangeAspect="1"/>
          </p:cNvPicPr>
          <p:nvPr/>
        </p:nvPicPr>
        <p:blipFill>
          <a:blip r:embed="rId2"/>
          <a:stretch>
            <a:fillRect/>
          </a:stretch>
        </p:blipFill>
        <p:spPr>
          <a:xfrm>
            <a:off x="2678126" y="0"/>
            <a:ext cx="6453808" cy="3710608"/>
          </a:xfrm>
          <a:prstGeom prst="rect">
            <a:avLst/>
          </a:prstGeom>
        </p:spPr>
      </p:pic>
    </p:spTree>
    <p:extLst>
      <p:ext uri="{BB962C8B-B14F-4D97-AF65-F5344CB8AC3E}">
        <p14:creationId xmlns:p14="http://schemas.microsoft.com/office/powerpoint/2010/main" val="4002751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A9F37-DDAF-49A1-8909-14D109CE512B}"/>
              </a:ext>
            </a:extLst>
          </p:cNvPr>
          <p:cNvSpPr>
            <a:spLocks noGrp="1"/>
          </p:cNvSpPr>
          <p:nvPr>
            <p:ph type="title"/>
          </p:nvPr>
        </p:nvSpPr>
        <p:spPr>
          <a:xfrm>
            <a:off x="436418" y="0"/>
            <a:ext cx="10515600" cy="507711"/>
          </a:xfrm>
        </p:spPr>
        <p:txBody>
          <a:bodyPr>
            <a:normAutofit fontScale="90000"/>
          </a:bodyPr>
          <a:lstStyle/>
          <a:p>
            <a:pPr algn="ctr"/>
            <a:r>
              <a:rPr lang="en-GB" b="1" dirty="0">
                <a:solidFill>
                  <a:srgbClr val="FF0000"/>
                </a:solidFill>
                <a:latin typeface="Arial" panose="020B0604020202020204" pitchFamily="34" charset="0"/>
                <a:cs typeface="Arial" panose="020B0604020202020204" pitchFamily="34" charset="0"/>
              </a:rPr>
              <a:t>PURPOSE OF A BUSINESS PLAN</a:t>
            </a:r>
            <a:endParaRPr lang="en-ZA" b="1" dirty="0">
              <a:solidFill>
                <a:srgbClr val="FF000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10FBA316-96DD-4AB9-9AAB-40CA951496AC}"/>
              </a:ext>
            </a:extLst>
          </p:cNvPr>
          <p:cNvSpPr>
            <a:spLocks noGrp="1"/>
          </p:cNvSpPr>
          <p:nvPr>
            <p:ph idx="1"/>
          </p:nvPr>
        </p:nvSpPr>
        <p:spPr>
          <a:xfrm>
            <a:off x="138544" y="651164"/>
            <a:ext cx="12053456" cy="6206836"/>
          </a:xfrm>
        </p:spPr>
        <p:txBody>
          <a:bodyPr>
            <a:normAutofit/>
          </a:bodyPr>
          <a:lstStyle/>
          <a:p>
            <a:endParaRPr lang="en-ZA" sz="200" dirty="0">
              <a:solidFill>
                <a:schemeClr val="tx2"/>
              </a:solidFill>
              <a:latin typeface="Arial" panose="020B0604020202020204" pitchFamily="34" charset="0"/>
              <a:cs typeface="Arial" panose="020B0604020202020204" pitchFamily="34" charset="0"/>
            </a:endParaRPr>
          </a:p>
          <a:p>
            <a:pPr marL="358775" indent="-358775">
              <a:buClr>
                <a:srgbClr val="FF0000"/>
              </a:buClr>
              <a:buFont typeface="Wingdings" pitchFamily="2" charset="2"/>
              <a:buChar char="Ø"/>
            </a:pPr>
            <a:r>
              <a:rPr lang="en-ZA" sz="2400" dirty="0">
                <a:latin typeface="Baskerville" panose="02020502070401020303" pitchFamily="18" charset="0"/>
                <a:ea typeface="Baskerville" panose="02020502070401020303" pitchFamily="18" charset="0"/>
              </a:rPr>
              <a:t>It is to create an effective </a:t>
            </a:r>
            <a:r>
              <a:rPr lang="en-ZA" sz="2400" b="1" dirty="0">
                <a:latin typeface="Baskerville" panose="02020502070401020303" pitchFamily="18" charset="0"/>
                <a:ea typeface="Baskerville" panose="02020502070401020303" pitchFamily="18" charset="0"/>
              </a:rPr>
              <a:t>strategy for growth</a:t>
            </a:r>
          </a:p>
          <a:p>
            <a:pPr marL="358775" indent="-358775">
              <a:buClr>
                <a:srgbClr val="FF0000"/>
              </a:buClr>
              <a:buFont typeface="Wingdings" pitchFamily="2" charset="2"/>
              <a:buChar char="Ø"/>
            </a:pPr>
            <a:r>
              <a:rPr lang="en-ZA" sz="2400" dirty="0">
                <a:latin typeface="Baskerville" panose="02020502070401020303" pitchFamily="18" charset="0"/>
                <a:ea typeface="Baskerville" panose="02020502070401020303" pitchFamily="18" charset="0"/>
              </a:rPr>
              <a:t>To establish </a:t>
            </a:r>
            <a:r>
              <a:rPr lang="en-ZA" sz="2400" b="1" dirty="0">
                <a:latin typeface="Baskerville" panose="02020502070401020303" pitchFamily="18" charset="0"/>
                <a:ea typeface="Baskerville" panose="02020502070401020303" pitchFamily="18" charset="0"/>
              </a:rPr>
              <a:t>business milestones</a:t>
            </a:r>
            <a:endParaRPr lang="en-ZA" sz="2400" dirty="0">
              <a:latin typeface="Baskerville" panose="02020502070401020303" pitchFamily="18" charset="0"/>
              <a:ea typeface="Baskerville" panose="02020502070401020303" pitchFamily="18" charset="0"/>
            </a:endParaRPr>
          </a:p>
          <a:p>
            <a:pPr marL="358775" indent="-358775">
              <a:buClr>
                <a:srgbClr val="FF0000"/>
              </a:buClr>
              <a:buFont typeface="Wingdings" pitchFamily="2" charset="2"/>
              <a:buChar char="Ø"/>
            </a:pPr>
            <a:r>
              <a:rPr lang="en-ZA" sz="2400" dirty="0">
                <a:latin typeface="Baskerville" panose="02020502070401020303" pitchFamily="18" charset="0"/>
                <a:ea typeface="Baskerville" panose="02020502070401020303" pitchFamily="18" charset="0"/>
              </a:rPr>
              <a:t>To better understand </a:t>
            </a:r>
            <a:r>
              <a:rPr lang="en-ZA" sz="2400" b="1" dirty="0">
                <a:latin typeface="Baskerville" panose="02020502070401020303" pitchFamily="18" charset="0"/>
                <a:ea typeface="Baskerville" panose="02020502070401020303" pitchFamily="18" charset="0"/>
              </a:rPr>
              <a:t>your competition</a:t>
            </a:r>
          </a:p>
          <a:p>
            <a:pPr marL="358775" indent="-358775">
              <a:buClr>
                <a:srgbClr val="FF0000"/>
              </a:buClr>
              <a:buFont typeface="Wingdings" pitchFamily="2" charset="2"/>
              <a:buChar char="Ø"/>
            </a:pPr>
            <a:r>
              <a:rPr lang="en-ZA" sz="2400" dirty="0">
                <a:latin typeface="Baskerville" panose="02020502070401020303" pitchFamily="18" charset="0"/>
                <a:ea typeface="Baskerville" panose="02020502070401020303" pitchFamily="18" charset="0"/>
              </a:rPr>
              <a:t>To better understand </a:t>
            </a:r>
            <a:r>
              <a:rPr lang="en-ZA" sz="2400" b="1" dirty="0">
                <a:latin typeface="Baskerville" panose="02020502070401020303" pitchFamily="18" charset="0"/>
                <a:ea typeface="Baskerville" panose="02020502070401020303" pitchFamily="18" charset="0"/>
              </a:rPr>
              <a:t>your customer</a:t>
            </a:r>
          </a:p>
          <a:p>
            <a:pPr marL="358775" indent="-358775">
              <a:buClr>
                <a:srgbClr val="FF0000"/>
              </a:buClr>
              <a:buFont typeface="Wingdings" pitchFamily="2" charset="2"/>
              <a:buChar char="Ø"/>
            </a:pPr>
            <a:r>
              <a:rPr lang="en-ZA" sz="2400" dirty="0">
                <a:latin typeface="Baskerville" panose="02020502070401020303" pitchFamily="18" charset="0"/>
                <a:ea typeface="Baskerville" panose="02020502070401020303" pitchFamily="18" charset="0"/>
              </a:rPr>
              <a:t>To </a:t>
            </a:r>
            <a:r>
              <a:rPr lang="en-ZA" sz="2400" b="1" dirty="0">
                <a:latin typeface="Baskerville" panose="02020502070401020303" pitchFamily="18" charset="0"/>
                <a:ea typeface="Baskerville" panose="02020502070401020303" pitchFamily="18" charset="0"/>
              </a:rPr>
              <a:t>attract</a:t>
            </a:r>
            <a:r>
              <a:rPr lang="en-ZA" sz="2400" dirty="0">
                <a:latin typeface="Baskerville" panose="02020502070401020303" pitchFamily="18" charset="0"/>
                <a:ea typeface="Baskerville" panose="02020502070401020303" pitchFamily="18" charset="0"/>
              </a:rPr>
              <a:t> the right team</a:t>
            </a:r>
          </a:p>
          <a:p>
            <a:pPr marL="358775" indent="-358775">
              <a:buClr>
                <a:srgbClr val="FF0000"/>
              </a:buClr>
              <a:buFont typeface="Wingdings" pitchFamily="2" charset="2"/>
              <a:buChar char="Ø"/>
            </a:pPr>
            <a:r>
              <a:rPr lang="en-ZA" sz="2400" dirty="0">
                <a:latin typeface="Baskerville" panose="02020502070401020303" pitchFamily="18" charset="0"/>
                <a:ea typeface="Baskerville" panose="02020502070401020303" pitchFamily="18" charset="0"/>
              </a:rPr>
              <a:t>To determine </a:t>
            </a:r>
            <a:r>
              <a:rPr lang="en-ZA" sz="2400" b="1" dirty="0">
                <a:latin typeface="Baskerville" panose="02020502070401020303" pitchFamily="18" charset="0"/>
                <a:ea typeface="Baskerville" panose="02020502070401020303" pitchFamily="18" charset="0"/>
              </a:rPr>
              <a:t>future financial needs </a:t>
            </a:r>
            <a:r>
              <a:rPr lang="en-ZA" sz="2400" dirty="0">
                <a:latin typeface="Baskerville" panose="02020502070401020303" pitchFamily="18" charset="0"/>
                <a:ea typeface="Baskerville" panose="02020502070401020303" pitchFamily="18" charset="0"/>
              </a:rPr>
              <a:t>(</a:t>
            </a:r>
            <a:r>
              <a:rPr lang="en-ZA" sz="2400" dirty="0">
                <a:latin typeface="Baskerville" panose="02020502070401020303" pitchFamily="18" charset="0"/>
                <a:ea typeface="Baskerville" panose="02020502070401020303" pitchFamily="18" charset="0"/>
                <a:cs typeface="Arial" panose="020B0604020202020204" pitchFamily="34" charset="0"/>
              </a:rPr>
              <a:t>It forms part of a key component for raising funds) </a:t>
            </a:r>
            <a:endParaRPr lang="en-ZA" sz="2400" dirty="0">
              <a:latin typeface="Baskerville" panose="02020502070401020303" pitchFamily="18" charset="0"/>
              <a:ea typeface="Baskerville" panose="02020502070401020303" pitchFamily="18" charset="0"/>
            </a:endParaRPr>
          </a:p>
          <a:p>
            <a:pPr marL="358775" indent="-358775">
              <a:buClr>
                <a:srgbClr val="FF0000"/>
              </a:buClr>
              <a:buFont typeface="Wingdings" pitchFamily="2" charset="2"/>
              <a:buChar char="Ø"/>
            </a:pPr>
            <a:r>
              <a:rPr lang="en-ZA" sz="2400" dirty="0">
                <a:latin typeface="Baskerville" panose="02020502070401020303" pitchFamily="18" charset="0"/>
                <a:ea typeface="Baskerville" panose="02020502070401020303" pitchFamily="18" charset="0"/>
              </a:rPr>
              <a:t>To attract </a:t>
            </a:r>
            <a:r>
              <a:rPr lang="en-ZA" sz="2400" b="1" dirty="0">
                <a:latin typeface="Baskerville" panose="02020502070401020303" pitchFamily="18" charset="0"/>
                <a:ea typeface="Baskerville" panose="02020502070401020303" pitchFamily="18" charset="0"/>
              </a:rPr>
              <a:t>investors</a:t>
            </a:r>
            <a:r>
              <a:rPr lang="en-ZA" sz="2400" dirty="0">
                <a:latin typeface="Baskerville" panose="02020502070401020303" pitchFamily="18" charset="0"/>
                <a:ea typeface="Baskerville" panose="02020502070401020303" pitchFamily="18" charset="0"/>
              </a:rPr>
              <a:t> and </a:t>
            </a:r>
            <a:r>
              <a:rPr lang="en-ZA" sz="2400" b="1" dirty="0">
                <a:latin typeface="Baskerville" panose="02020502070401020303" pitchFamily="18" charset="0"/>
                <a:ea typeface="Baskerville" panose="02020502070401020303" pitchFamily="18" charset="0"/>
              </a:rPr>
              <a:t>lenders</a:t>
            </a:r>
            <a:endParaRPr lang="en-ZA" sz="2400" b="1" dirty="0">
              <a:latin typeface="Baskerville" panose="02020502070401020303" pitchFamily="18" charset="0"/>
              <a:ea typeface="Baskerville" panose="02020502070401020303" pitchFamily="18" charset="0"/>
              <a:cs typeface="Arial" panose="020B0604020202020204" pitchFamily="34" charset="0"/>
            </a:endParaRPr>
          </a:p>
          <a:p>
            <a:pPr marL="358775" indent="-358775">
              <a:buClr>
                <a:srgbClr val="FF0000"/>
              </a:buClr>
              <a:buFont typeface="Wingdings" pitchFamily="2" charset="2"/>
              <a:buChar char="Ø"/>
            </a:pPr>
            <a:r>
              <a:rPr lang="en-ZA" sz="2400" dirty="0">
                <a:latin typeface="Baskerville" panose="02020502070401020303" pitchFamily="18" charset="0"/>
                <a:ea typeface="Baskerville" panose="02020502070401020303" pitchFamily="18" charset="0"/>
                <a:cs typeface="Arial" panose="020B0604020202020204" pitchFamily="34" charset="0"/>
              </a:rPr>
              <a:t>It is road map for your business </a:t>
            </a:r>
          </a:p>
          <a:p>
            <a:pPr marL="358775" indent="-358775">
              <a:buClr>
                <a:srgbClr val="FF0000"/>
              </a:buClr>
              <a:buFont typeface="Wingdings" pitchFamily="2" charset="2"/>
              <a:buChar char="Ø"/>
            </a:pPr>
            <a:r>
              <a:rPr lang="en-ZA" sz="2400" dirty="0">
                <a:latin typeface="Baskerville" panose="02020502070401020303" pitchFamily="18" charset="0"/>
                <a:ea typeface="Baskerville" panose="02020502070401020303" pitchFamily="18" charset="0"/>
                <a:cs typeface="Arial" panose="020B0604020202020204" pitchFamily="34" charset="0"/>
              </a:rPr>
              <a:t>It helps with the proper </a:t>
            </a:r>
            <a:r>
              <a:rPr lang="en-ZA" sz="2400" b="1" dirty="0">
                <a:latin typeface="Baskerville" panose="02020502070401020303" pitchFamily="18" charset="0"/>
                <a:ea typeface="Baskerville" panose="02020502070401020303" pitchFamily="18" charset="0"/>
                <a:cs typeface="Arial" panose="020B0604020202020204" pitchFamily="34" charset="0"/>
              </a:rPr>
              <a:t>allocation</a:t>
            </a:r>
            <a:r>
              <a:rPr lang="en-ZA" sz="2400" dirty="0">
                <a:latin typeface="Baskerville" panose="02020502070401020303" pitchFamily="18" charset="0"/>
                <a:ea typeface="Baskerville" panose="02020502070401020303" pitchFamily="18" charset="0"/>
                <a:cs typeface="Arial" panose="020B0604020202020204" pitchFamily="34" charset="0"/>
              </a:rPr>
              <a:t> of resources </a:t>
            </a:r>
          </a:p>
          <a:p>
            <a:pPr marL="358775" indent="-358775">
              <a:buClr>
                <a:srgbClr val="FF0000"/>
              </a:buClr>
              <a:buFont typeface="Wingdings" pitchFamily="2" charset="2"/>
              <a:buChar char="Ø"/>
            </a:pPr>
            <a:r>
              <a:rPr lang="en-ZA" sz="2400" dirty="0">
                <a:latin typeface="Baskerville" panose="02020502070401020303" pitchFamily="18" charset="0"/>
                <a:ea typeface="Baskerville" panose="02020502070401020303" pitchFamily="18" charset="0"/>
                <a:cs typeface="Arial" panose="020B0604020202020204" pitchFamily="34" charset="0"/>
              </a:rPr>
              <a:t>It helps address future </a:t>
            </a:r>
            <a:r>
              <a:rPr lang="en-ZA" sz="2400" b="1" dirty="0">
                <a:latin typeface="Baskerville" panose="02020502070401020303" pitchFamily="18" charset="0"/>
                <a:ea typeface="Baskerville" panose="02020502070401020303" pitchFamily="18" charset="0"/>
                <a:cs typeface="Arial" panose="020B0604020202020204" pitchFamily="34" charset="0"/>
              </a:rPr>
              <a:t>challenges</a:t>
            </a:r>
            <a:r>
              <a:rPr lang="en-ZA" sz="2400" dirty="0">
                <a:latin typeface="Baskerville" panose="02020502070401020303" pitchFamily="18" charset="0"/>
                <a:ea typeface="Baskerville" panose="02020502070401020303" pitchFamily="18" charset="0"/>
                <a:cs typeface="Arial" panose="020B0604020202020204" pitchFamily="34" charset="0"/>
              </a:rPr>
              <a:t> and </a:t>
            </a:r>
            <a:r>
              <a:rPr lang="en-ZA" sz="2400" b="1" dirty="0">
                <a:latin typeface="Baskerville" panose="02020502070401020303" pitchFamily="18" charset="0"/>
                <a:ea typeface="Baskerville" panose="02020502070401020303" pitchFamily="18" charset="0"/>
                <a:cs typeface="Arial" panose="020B0604020202020204" pitchFamily="34" charset="0"/>
              </a:rPr>
              <a:t>opportunities</a:t>
            </a:r>
          </a:p>
          <a:p>
            <a:pPr marL="358775" indent="-358775">
              <a:buClr>
                <a:srgbClr val="FF0000"/>
              </a:buClr>
              <a:buFont typeface="Wingdings" pitchFamily="2" charset="2"/>
              <a:buChar char="Ø"/>
            </a:pPr>
            <a:r>
              <a:rPr lang="en-ZA" sz="2400" dirty="0">
                <a:latin typeface="Baskerville" panose="02020502070401020303" pitchFamily="18" charset="0"/>
                <a:ea typeface="Baskerville" panose="02020502070401020303" pitchFamily="18" charset="0"/>
                <a:cs typeface="Arial" panose="020B0604020202020204" pitchFamily="34" charset="0"/>
              </a:rPr>
              <a:t>The business plan </a:t>
            </a:r>
            <a:r>
              <a:rPr lang="en-ZA" sz="2400" b="1" dirty="0">
                <a:latin typeface="Baskerville" panose="02020502070401020303" pitchFamily="18" charset="0"/>
                <a:ea typeface="Baskerville" panose="02020502070401020303" pitchFamily="18" charset="0"/>
                <a:cs typeface="Arial" panose="020B0604020202020204" pitchFamily="34" charset="0"/>
              </a:rPr>
              <a:t>articulates specific goals </a:t>
            </a:r>
            <a:r>
              <a:rPr lang="en-ZA" sz="2400" dirty="0">
                <a:latin typeface="Baskerville" panose="02020502070401020303" pitchFamily="18" charset="0"/>
                <a:ea typeface="Baskerville" panose="02020502070401020303" pitchFamily="18" charset="0"/>
                <a:cs typeface="Arial" panose="020B0604020202020204" pitchFamily="34" charset="0"/>
              </a:rPr>
              <a:t>and </a:t>
            </a:r>
            <a:r>
              <a:rPr lang="en-ZA" sz="2400" b="1" dirty="0">
                <a:latin typeface="Baskerville" panose="02020502070401020303" pitchFamily="18" charset="0"/>
                <a:ea typeface="Baskerville" panose="02020502070401020303" pitchFamily="18" charset="0"/>
                <a:cs typeface="Arial" panose="020B0604020202020204" pitchFamily="34" charset="0"/>
              </a:rPr>
              <a:t>objectives</a:t>
            </a:r>
            <a:r>
              <a:rPr lang="en-ZA" sz="2400" dirty="0">
                <a:latin typeface="Baskerville" panose="02020502070401020303" pitchFamily="18" charset="0"/>
                <a:ea typeface="Baskerville" panose="02020502070401020303" pitchFamily="18" charset="0"/>
                <a:cs typeface="Arial" panose="020B0604020202020204" pitchFamily="34" charset="0"/>
              </a:rPr>
              <a:t> </a:t>
            </a:r>
          </a:p>
          <a:p>
            <a:pPr marL="358775" indent="-358775">
              <a:buClr>
                <a:srgbClr val="FF0000"/>
              </a:buClr>
              <a:buFont typeface="Wingdings" pitchFamily="2" charset="2"/>
              <a:buChar char="Ø"/>
            </a:pPr>
            <a:r>
              <a:rPr lang="en-ZA" sz="2400" dirty="0">
                <a:latin typeface="Baskerville" panose="02020502070401020303" pitchFamily="18" charset="0"/>
                <a:ea typeface="Baskerville" panose="02020502070401020303" pitchFamily="18" charset="0"/>
                <a:cs typeface="Arial" panose="020B0604020202020204" pitchFamily="34" charset="0"/>
              </a:rPr>
              <a:t>It guides the implementation of </a:t>
            </a:r>
            <a:r>
              <a:rPr lang="en-ZA" sz="2400" b="1" dirty="0">
                <a:latin typeface="Baskerville" panose="02020502070401020303" pitchFamily="18" charset="0"/>
                <a:ea typeface="Baskerville" panose="02020502070401020303" pitchFamily="18" charset="0"/>
                <a:cs typeface="Arial" panose="020B0604020202020204" pitchFamily="34" charset="0"/>
              </a:rPr>
              <a:t>capacity building strategies </a:t>
            </a:r>
          </a:p>
          <a:p>
            <a:pPr marL="358775" indent="-358775">
              <a:buClr>
                <a:srgbClr val="FF0000"/>
              </a:buClr>
              <a:buFont typeface="Wingdings" pitchFamily="2" charset="2"/>
              <a:buChar char="Ø"/>
            </a:pPr>
            <a:r>
              <a:rPr lang="en-ZA" sz="2400" dirty="0">
                <a:latin typeface="Baskerville" panose="02020502070401020303" pitchFamily="18" charset="0"/>
                <a:ea typeface="Baskerville" panose="02020502070401020303" pitchFamily="18" charset="0"/>
                <a:cs typeface="Arial" panose="020B0604020202020204" pitchFamily="34" charset="0"/>
              </a:rPr>
              <a:t>It establishes </a:t>
            </a:r>
            <a:r>
              <a:rPr lang="en-ZA" sz="2400" b="1" dirty="0">
                <a:latin typeface="Baskerville" panose="02020502070401020303" pitchFamily="18" charset="0"/>
                <a:ea typeface="Baskerville" panose="02020502070401020303" pitchFamily="18" charset="0"/>
                <a:cs typeface="Arial" panose="020B0604020202020204" pitchFamily="34" charset="0"/>
              </a:rPr>
              <a:t>performance guidelines</a:t>
            </a:r>
            <a:r>
              <a:rPr lang="en-ZA" sz="2400" dirty="0">
                <a:latin typeface="Baskerville" panose="02020502070401020303" pitchFamily="18" charset="0"/>
                <a:ea typeface="Baskerville" panose="02020502070401020303" pitchFamily="18" charset="0"/>
                <a:cs typeface="Arial" panose="020B0604020202020204" pitchFamily="34" charset="0"/>
              </a:rPr>
              <a:t> and promotes efficiency </a:t>
            </a:r>
          </a:p>
          <a:p>
            <a:pPr marL="0" indent="0">
              <a:buNone/>
            </a:pPr>
            <a:endParaRPr lang="en-ZA" dirty="0"/>
          </a:p>
        </p:txBody>
      </p:sp>
      <p:pic>
        <p:nvPicPr>
          <p:cNvPr id="5" name="Picture 4">
            <a:extLst>
              <a:ext uri="{FF2B5EF4-FFF2-40B4-BE49-F238E27FC236}">
                <a16:creationId xmlns:a16="http://schemas.microsoft.com/office/drawing/2014/main" id="{3D133501-B6AD-451A-A230-8FAE5F7969FF}"/>
              </a:ext>
            </a:extLst>
          </p:cNvPr>
          <p:cNvPicPr>
            <a:picLocks noChangeAspect="1"/>
          </p:cNvPicPr>
          <p:nvPr/>
        </p:nvPicPr>
        <p:blipFill>
          <a:blip r:embed="rId2"/>
          <a:stretch>
            <a:fillRect/>
          </a:stretch>
        </p:blipFill>
        <p:spPr>
          <a:xfrm>
            <a:off x="8534400" y="787400"/>
            <a:ext cx="2729742" cy="2347087"/>
          </a:xfrm>
          <a:prstGeom prst="rect">
            <a:avLst/>
          </a:prstGeom>
        </p:spPr>
      </p:pic>
    </p:spTree>
    <p:extLst>
      <p:ext uri="{BB962C8B-B14F-4D97-AF65-F5344CB8AC3E}">
        <p14:creationId xmlns:p14="http://schemas.microsoft.com/office/powerpoint/2010/main" val="374379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 calcmode="lin" valueType="num">
                                      <p:cBhvr additive="base">
                                        <p:cTn id="6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 calcmode="lin" valueType="num">
                                      <p:cBhvr additive="base">
                                        <p:cTn id="7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13" end="13"/>
                                            </p:txEl>
                                          </p:spTgt>
                                        </p:tgtEl>
                                        <p:attrNameLst>
                                          <p:attrName>style.visibility</p:attrName>
                                        </p:attrNameLst>
                                      </p:cBhvr>
                                      <p:to>
                                        <p:strVal val="visible"/>
                                      </p:to>
                                    </p:set>
                                    <p:anim calcmode="lin" valueType="num">
                                      <p:cBhvr additive="base">
                                        <p:cTn id="7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6F1D-74C3-4C74-B819-BA3CF3FAD845}"/>
              </a:ext>
            </a:extLst>
          </p:cNvPr>
          <p:cNvSpPr>
            <a:spLocks noGrp="1"/>
          </p:cNvSpPr>
          <p:nvPr>
            <p:ph type="title"/>
          </p:nvPr>
        </p:nvSpPr>
        <p:spPr>
          <a:xfrm>
            <a:off x="1041400" y="1533977"/>
            <a:ext cx="10515600" cy="1325563"/>
          </a:xfrm>
        </p:spPr>
        <p:txBody>
          <a:bodyPr>
            <a:noAutofit/>
          </a:bodyPr>
          <a:lstStyle/>
          <a:p>
            <a:pPr algn="ctr"/>
            <a:r>
              <a:rPr lang="en-ZA" b="1" dirty="0">
                <a:solidFill>
                  <a:srgbClr val="FF0000"/>
                </a:solidFill>
                <a:latin typeface="Arial" panose="020B0604020202020204" pitchFamily="34" charset="0"/>
                <a:cs typeface="Arial" panose="020B0604020202020204" pitchFamily="34" charset="0"/>
              </a:rPr>
              <a:t>SETTING GOALS AND OBJECTIVES 	</a:t>
            </a:r>
          </a:p>
        </p:txBody>
      </p:sp>
      <p:pic>
        <p:nvPicPr>
          <p:cNvPr id="4" name="Picture 3">
            <a:extLst>
              <a:ext uri="{FF2B5EF4-FFF2-40B4-BE49-F238E27FC236}">
                <a16:creationId xmlns:a16="http://schemas.microsoft.com/office/drawing/2014/main" id="{920CBEDF-6AC6-4521-9B35-61C8F7070BB3}"/>
              </a:ext>
            </a:extLst>
          </p:cNvPr>
          <p:cNvPicPr>
            <a:picLocks noChangeAspect="1"/>
          </p:cNvPicPr>
          <p:nvPr/>
        </p:nvPicPr>
        <p:blipFill>
          <a:blip r:embed="rId2"/>
          <a:stretch>
            <a:fillRect/>
          </a:stretch>
        </p:blipFill>
        <p:spPr>
          <a:xfrm>
            <a:off x="2118015" y="3216795"/>
            <a:ext cx="7955970" cy="2432515"/>
          </a:xfrm>
          <a:prstGeom prst="rect">
            <a:avLst/>
          </a:prstGeom>
        </p:spPr>
      </p:pic>
    </p:spTree>
    <p:extLst>
      <p:ext uri="{BB962C8B-B14F-4D97-AF65-F5344CB8AC3E}">
        <p14:creationId xmlns:p14="http://schemas.microsoft.com/office/powerpoint/2010/main" val="2676001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3F19-2B26-4ABF-8591-10EC48684E22}"/>
              </a:ext>
            </a:extLst>
          </p:cNvPr>
          <p:cNvSpPr>
            <a:spLocks noGrp="1"/>
          </p:cNvSpPr>
          <p:nvPr>
            <p:ph type="title"/>
          </p:nvPr>
        </p:nvSpPr>
        <p:spPr>
          <a:xfrm>
            <a:off x="838200" y="18256"/>
            <a:ext cx="10515600" cy="586656"/>
          </a:xfrm>
        </p:spPr>
        <p:txBody>
          <a:bodyPr>
            <a:normAutofit fontScale="90000"/>
          </a:bodyPr>
          <a:lstStyle/>
          <a:p>
            <a:pPr algn="ctr"/>
            <a:r>
              <a:rPr lang="en-ZA" b="1" dirty="0">
                <a:solidFill>
                  <a:srgbClr val="FF0000"/>
                </a:solidFill>
                <a:latin typeface="Arial" panose="020B0604020202020204" pitchFamily="34" charset="0"/>
                <a:cs typeface="Arial" panose="020B0604020202020204" pitchFamily="34" charset="0"/>
              </a:rPr>
              <a:t>BUSINESS GOALS</a:t>
            </a:r>
          </a:p>
        </p:txBody>
      </p:sp>
      <p:sp>
        <p:nvSpPr>
          <p:cNvPr id="3" name="Content Placeholder 2">
            <a:extLst>
              <a:ext uri="{FF2B5EF4-FFF2-40B4-BE49-F238E27FC236}">
                <a16:creationId xmlns:a16="http://schemas.microsoft.com/office/drawing/2014/main" id="{2313571D-48BD-4E8C-B200-C41C05146FD2}"/>
              </a:ext>
            </a:extLst>
          </p:cNvPr>
          <p:cNvSpPr>
            <a:spLocks noGrp="1"/>
          </p:cNvSpPr>
          <p:nvPr>
            <p:ph idx="1"/>
          </p:nvPr>
        </p:nvSpPr>
        <p:spPr>
          <a:xfrm>
            <a:off x="140677" y="928468"/>
            <a:ext cx="12051323" cy="5911277"/>
          </a:xfrm>
        </p:spPr>
        <p:txBody>
          <a:bodyPr>
            <a:normAutofit fontScale="85000" lnSpcReduction="20000"/>
          </a:bodyPr>
          <a:lstStyle/>
          <a:p>
            <a:pPr algn="ctr">
              <a:lnSpc>
                <a:spcPct val="150000"/>
              </a:lnSpc>
              <a:buClr>
                <a:srgbClr val="FF0000"/>
              </a:buClr>
              <a:buFont typeface="Courier New" panose="02070309020205020404" pitchFamily="49" charset="0"/>
              <a:buChar char="o"/>
            </a:pPr>
            <a:r>
              <a:rPr lang="en-ZA" dirty="0">
                <a:latin typeface="Baskerville" panose="02020502070401020303" pitchFamily="18" charset="0"/>
                <a:ea typeface="Baskerville" panose="02020502070401020303" pitchFamily="18" charset="0"/>
              </a:rPr>
              <a:t>Taking the time to set goals for your business will assist you to greatly increase your </a:t>
            </a:r>
            <a:r>
              <a:rPr lang="en-ZA" b="1" dirty="0">
                <a:latin typeface="Baskerville" panose="02020502070401020303" pitchFamily="18" charset="0"/>
                <a:ea typeface="Baskerville" panose="02020502070401020303" pitchFamily="18" charset="0"/>
              </a:rPr>
              <a:t>ability to achieve them all</a:t>
            </a:r>
            <a:r>
              <a:rPr lang="en-ZA" dirty="0">
                <a:latin typeface="Baskerville" panose="02020502070401020303" pitchFamily="18" charset="0"/>
                <a:ea typeface="Baskerville" panose="02020502070401020303" pitchFamily="18" charset="0"/>
              </a:rPr>
              <a:t>.</a:t>
            </a:r>
          </a:p>
          <a:p>
            <a:pPr algn="ctr">
              <a:lnSpc>
                <a:spcPct val="150000"/>
              </a:lnSpc>
              <a:buClr>
                <a:srgbClr val="FF0000"/>
              </a:buClr>
              <a:buFont typeface="Courier New" panose="02070309020205020404" pitchFamily="49" charset="0"/>
              <a:buChar char="o"/>
            </a:pPr>
            <a:r>
              <a:rPr lang="en-ZA" dirty="0">
                <a:latin typeface="Baskerville" panose="02020502070401020303" pitchFamily="18" charset="0"/>
                <a:ea typeface="Baskerville" panose="02020502070401020303" pitchFamily="18" charset="0"/>
              </a:rPr>
              <a:t>Goals represent the organisations larger </a:t>
            </a:r>
            <a:r>
              <a:rPr lang="en-ZA" b="1" dirty="0">
                <a:latin typeface="Baskerville" panose="02020502070401020303" pitchFamily="18" charset="0"/>
                <a:ea typeface="Baskerville" panose="02020502070401020303" pitchFamily="18" charset="0"/>
              </a:rPr>
              <a:t>purpose</a:t>
            </a:r>
            <a:r>
              <a:rPr lang="en-ZA" dirty="0">
                <a:latin typeface="Baskerville" panose="02020502070401020303" pitchFamily="18" charset="0"/>
                <a:ea typeface="Baskerville" panose="02020502070401020303" pitchFamily="18" charset="0"/>
              </a:rPr>
              <a:t>. They usually don’t have to be specific with clearly defined actions. </a:t>
            </a:r>
          </a:p>
          <a:p>
            <a:pPr algn="ctr">
              <a:lnSpc>
                <a:spcPct val="150000"/>
              </a:lnSpc>
              <a:buClr>
                <a:srgbClr val="FF0000"/>
              </a:buClr>
              <a:buFont typeface="Courier New" panose="02070309020205020404" pitchFamily="49" charset="0"/>
              <a:buChar char="o"/>
            </a:pPr>
            <a:r>
              <a:rPr lang="en-ZA" dirty="0">
                <a:latin typeface="Baskerville" panose="02020502070401020303" pitchFamily="18" charset="0"/>
                <a:ea typeface="Baskerville" panose="02020502070401020303" pitchFamily="18" charset="0"/>
              </a:rPr>
              <a:t>Business goals are </a:t>
            </a:r>
            <a:r>
              <a:rPr lang="en-ZA" b="1" dirty="0">
                <a:latin typeface="Baskerville" panose="02020502070401020303" pitchFamily="18" charset="0"/>
                <a:ea typeface="Baskerville" panose="02020502070401020303" pitchFamily="18" charset="0"/>
              </a:rPr>
              <a:t>broad outcomes </a:t>
            </a:r>
            <a:r>
              <a:rPr lang="en-ZA" dirty="0">
                <a:latin typeface="Baskerville" panose="02020502070401020303" pitchFamily="18" charset="0"/>
                <a:ea typeface="Baskerville" panose="02020502070401020303" pitchFamily="18" charset="0"/>
              </a:rPr>
              <a:t>that the company wishes to achieve</a:t>
            </a:r>
            <a:r>
              <a:rPr lang="en-ZA" dirty="0"/>
              <a:t>.</a:t>
            </a:r>
            <a:endParaRPr lang="en-ZA" dirty="0">
              <a:latin typeface="Baskerville" panose="02020502070401020303" pitchFamily="18" charset="0"/>
              <a:ea typeface="Baskerville" panose="02020502070401020303" pitchFamily="18" charset="0"/>
            </a:endParaRPr>
          </a:p>
          <a:p>
            <a:pPr algn="ctr">
              <a:lnSpc>
                <a:spcPct val="150000"/>
              </a:lnSpc>
              <a:buClr>
                <a:srgbClr val="FF0000"/>
              </a:buClr>
              <a:buFont typeface="Courier New" panose="02070309020205020404" pitchFamily="49" charset="0"/>
              <a:buChar char="o"/>
            </a:pPr>
            <a:r>
              <a:rPr lang="en-ZA" dirty="0">
                <a:latin typeface="Baskerville" panose="02020502070401020303" pitchFamily="18" charset="0"/>
                <a:ea typeface="Baskerville" panose="02020502070401020303" pitchFamily="18" charset="0"/>
              </a:rPr>
              <a:t>Business goals are a predetermined target that a business plans to achieve in a set </a:t>
            </a:r>
            <a:r>
              <a:rPr lang="en-ZA" b="1" dirty="0">
                <a:latin typeface="Baskerville" panose="02020502070401020303" pitchFamily="18" charset="0"/>
                <a:ea typeface="Baskerville" panose="02020502070401020303" pitchFamily="18" charset="0"/>
              </a:rPr>
              <a:t>period of time</a:t>
            </a:r>
            <a:r>
              <a:rPr lang="en-ZA" b="1" dirty="0"/>
              <a:t>.</a:t>
            </a:r>
          </a:p>
          <a:p>
            <a:pPr algn="ctr">
              <a:lnSpc>
                <a:spcPct val="150000"/>
              </a:lnSpc>
              <a:buClr>
                <a:srgbClr val="FF0000"/>
              </a:buClr>
              <a:buFont typeface="Courier New" panose="02070309020205020404" pitchFamily="49" charset="0"/>
              <a:buChar char="o"/>
            </a:pPr>
            <a:r>
              <a:rPr lang="en-ZA" dirty="0">
                <a:latin typeface="Baskerville" panose="02020502070401020303" pitchFamily="18" charset="0"/>
                <a:ea typeface="Baskerville" panose="02020502070401020303" pitchFamily="18" charset="0"/>
              </a:rPr>
              <a:t>Goals give a business </a:t>
            </a:r>
            <a:r>
              <a:rPr lang="en-ZA" b="1" dirty="0">
                <a:latin typeface="Baskerville" panose="02020502070401020303" pitchFamily="18" charset="0"/>
                <a:ea typeface="Baskerville" panose="02020502070401020303" pitchFamily="18" charset="0"/>
              </a:rPr>
              <a:t>direction</a:t>
            </a:r>
            <a:r>
              <a:rPr lang="en-ZA" dirty="0">
                <a:latin typeface="Baskerville" panose="02020502070401020303" pitchFamily="18" charset="0"/>
                <a:ea typeface="Baskerville" panose="02020502070401020303" pitchFamily="18" charset="0"/>
              </a:rPr>
              <a:t> and help measure results. </a:t>
            </a:r>
          </a:p>
          <a:p>
            <a:pPr algn="ctr">
              <a:lnSpc>
                <a:spcPct val="150000"/>
              </a:lnSpc>
              <a:buClr>
                <a:srgbClr val="FF0000"/>
              </a:buClr>
              <a:buFont typeface="Courier New" panose="02070309020205020404" pitchFamily="49" charset="0"/>
              <a:buChar char="o"/>
            </a:pPr>
            <a:r>
              <a:rPr lang="en-ZA" dirty="0">
                <a:latin typeface="Baskerville" panose="02020502070401020303" pitchFamily="18" charset="0"/>
                <a:ea typeface="Baskerville" panose="02020502070401020303" pitchFamily="18" charset="0"/>
                <a:hlinkClick r:id="rId2" tooltip="Business">
                  <a:extLst>
                    <a:ext uri="{A12FA001-AC4F-418D-AE19-62706E023703}">
                      <ahyp:hlinkClr xmlns:ahyp="http://schemas.microsoft.com/office/drawing/2018/hyperlinkcolor" val="tx"/>
                    </a:ext>
                  </a:extLst>
                </a:hlinkClick>
              </a:rPr>
              <a:t>Business</a:t>
            </a:r>
            <a:r>
              <a:rPr lang="en-ZA" dirty="0">
                <a:latin typeface="Baskerville" panose="02020502070401020303" pitchFamily="18" charset="0"/>
                <a:ea typeface="Baskerville" panose="02020502070401020303" pitchFamily="18" charset="0"/>
              </a:rPr>
              <a:t> g</a:t>
            </a:r>
            <a:r>
              <a:rPr lang="en-ZA" dirty="0">
                <a:latin typeface="Baskerville" panose="02020502070401020303" pitchFamily="18" charset="0"/>
                <a:ea typeface="Baskerville" panose="02020502070401020303" pitchFamily="18" charset="0"/>
                <a:hlinkClick r:id="rId3" tooltip="Goals">
                  <a:extLst>
                    <a:ext uri="{A12FA001-AC4F-418D-AE19-62706E023703}">
                      <ahyp:hlinkClr xmlns:ahyp="http://schemas.microsoft.com/office/drawing/2018/hyperlinkcolor" val="tx"/>
                    </a:ext>
                  </a:extLst>
                </a:hlinkClick>
              </a:rPr>
              <a:t>oals</a:t>
            </a:r>
            <a:r>
              <a:rPr lang="en-ZA" dirty="0">
                <a:latin typeface="Baskerville" panose="02020502070401020303" pitchFamily="18" charset="0"/>
                <a:ea typeface="Baskerville" panose="02020502070401020303" pitchFamily="18" charset="0"/>
              </a:rPr>
              <a:t> are the “what’s”, not “how’s” of the business </a:t>
            </a:r>
          </a:p>
          <a:p>
            <a:pPr algn="ctr">
              <a:lnSpc>
                <a:spcPct val="150000"/>
              </a:lnSpc>
              <a:buClr>
                <a:srgbClr val="FF0000"/>
              </a:buClr>
              <a:buFont typeface="Courier New" panose="02070309020205020404" pitchFamily="49" charset="0"/>
              <a:buChar char="o"/>
            </a:pPr>
            <a:r>
              <a:rPr lang="en-ZA" dirty="0">
                <a:latin typeface="Baskerville" panose="02020502070401020303" pitchFamily="18" charset="0"/>
                <a:ea typeface="Baskerville" panose="02020502070401020303" pitchFamily="18" charset="0"/>
              </a:rPr>
              <a:t> Business might have </a:t>
            </a:r>
            <a:r>
              <a:rPr lang="en-ZA" b="1" dirty="0">
                <a:latin typeface="Baskerville" panose="02020502070401020303" pitchFamily="18" charset="0"/>
                <a:ea typeface="Baskerville" panose="02020502070401020303" pitchFamily="18" charset="0"/>
              </a:rPr>
              <a:t>multiple goals </a:t>
            </a:r>
            <a:r>
              <a:rPr lang="en-ZA" dirty="0">
                <a:latin typeface="Baskerville" panose="02020502070401020303" pitchFamily="18" charset="0"/>
                <a:ea typeface="Baskerville" panose="02020502070401020303" pitchFamily="18" charset="0"/>
              </a:rPr>
              <a:t>to achieve.</a:t>
            </a:r>
          </a:p>
          <a:p>
            <a:endParaRPr lang="en-ZA" sz="1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951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5308F9-EE8B-44D3-A32C-9EBFA100AD11}"/>
              </a:ext>
            </a:extLst>
          </p:cNvPr>
          <p:cNvSpPr>
            <a:spLocks noGrp="1"/>
          </p:cNvSpPr>
          <p:nvPr>
            <p:ph type="title"/>
          </p:nvPr>
        </p:nvSpPr>
        <p:spPr>
          <a:xfrm>
            <a:off x="478971" y="365125"/>
            <a:ext cx="10874829" cy="436733"/>
          </a:xfrm>
        </p:spPr>
        <p:txBody>
          <a:bodyPr>
            <a:normAutofit fontScale="90000"/>
          </a:bodyPr>
          <a:lstStyle/>
          <a:p>
            <a:pPr algn="ctr"/>
            <a:r>
              <a:rPr lang="en-ZA" b="1" dirty="0">
                <a:solidFill>
                  <a:srgbClr val="FF0000"/>
                </a:solidFill>
                <a:latin typeface="Arial" panose="020B0604020202020204" pitchFamily="34" charset="0"/>
                <a:cs typeface="Arial" panose="020B0604020202020204" pitchFamily="34" charset="0"/>
              </a:rPr>
              <a:t>BUSINESS OBJECTIVES</a:t>
            </a:r>
          </a:p>
        </p:txBody>
      </p:sp>
      <p:sp>
        <p:nvSpPr>
          <p:cNvPr id="4" name="Content Placeholder 3">
            <a:extLst>
              <a:ext uri="{FF2B5EF4-FFF2-40B4-BE49-F238E27FC236}">
                <a16:creationId xmlns:a16="http://schemas.microsoft.com/office/drawing/2014/main" id="{3E1EF2A8-9E2E-4CAF-829A-9A751CB9B75F}"/>
              </a:ext>
            </a:extLst>
          </p:cNvPr>
          <p:cNvSpPr>
            <a:spLocks noGrp="1"/>
          </p:cNvSpPr>
          <p:nvPr>
            <p:ph idx="1"/>
          </p:nvPr>
        </p:nvSpPr>
        <p:spPr>
          <a:xfrm>
            <a:off x="525863" y="1308295"/>
            <a:ext cx="11199054" cy="5549705"/>
          </a:xfrm>
        </p:spPr>
        <p:txBody>
          <a:bodyPr>
            <a:normAutofit/>
          </a:bodyPr>
          <a:lstStyle/>
          <a:p>
            <a:pPr marL="0" indent="0">
              <a:buNone/>
            </a:pPr>
            <a:endParaRPr lang="en-ZA" sz="800" dirty="0">
              <a:solidFill>
                <a:schemeClr val="tx2"/>
              </a:solidFill>
              <a:latin typeface="Arial" panose="020B0604020202020204" pitchFamily="34" charset="0"/>
              <a:cs typeface="Arial" panose="020B0604020202020204" pitchFamily="34" charset="0"/>
            </a:endParaRPr>
          </a:p>
          <a:p>
            <a:pPr algn="ctr">
              <a:buClr>
                <a:srgbClr val="FF0000"/>
              </a:buClr>
              <a:buFont typeface="Wingdings" pitchFamily="2" charset="2"/>
              <a:buChar char="v"/>
            </a:pPr>
            <a:r>
              <a:rPr lang="en-ZA" dirty="0">
                <a:latin typeface="Baskerville" panose="02020502070401020303" pitchFamily="18" charset="0"/>
                <a:ea typeface="Baskerville" panose="02020502070401020303" pitchFamily="18" charset="0"/>
              </a:rPr>
              <a:t>While business goals describe </a:t>
            </a:r>
            <a:r>
              <a:rPr lang="en-ZA" b="1" dirty="0">
                <a:latin typeface="Baskerville" panose="02020502070401020303" pitchFamily="18" charset="0"/>
                <a:ea typeface="Baskerville" panose="02020502070401020303" pitchFamily="18" charset="0"/>
              </a:rPr>
              <a:t>where</a:t>
            </a:r>
            <a:r>
              <a:rPr lang="en-ZA" dirty="0">
                <a:latin typeface="Baskerville" panose="02020502070401020303" pitchFamily="18" charset="0"/>
                <a:ea typeface="Baskerville" panose="02020502070401020303" pitchFamily="18" charset="0"/>
              </a:rPr>
              <a:t> the company wants to end up, objectives </a:t>
            </a:r>
            <a:r>
              <a:rPr lang="en-ZA" b="1" dirty="0">
                <a:latin typeface="Baskerville" panose="02020502070401020303" pitchFamily="18" charset="0"/>
                <a:ea typeface="Baskerville" panose="02020502070401020303" pitchFamily="18" charset="0"/>
              </a:rPr>
              <a:t>dictate the directions </a:t>
            </a:r>
            <a:r>
              <a:rPr lang="en-ZA" dirty="0">
                <a:latin typeface="Baskerville" panose="02020502070401020303" pitchFamily="18" charset="0"/>
                <a:ea typeface="Baskerville" panose="02020502070401020303" pitchFamily="18" charset="0"/>
              </a:rPr>
              <a:t>for getting there. </a:t>
            </a:r>
          </a:p>
          <a:p>
            <a:pPr algn="ctr">
              <a:buClr>
                <a:srgbClr val="FF0000"/>
              </a:buClr>
              <a:buFont typeface="Wingdings" pitchFamily="2" charset="2"/>
              <a:buChar char="v"/>
            </a:pPr>
            <a:endParaRPr lang="en-ZA" dirty="0">
              <a:latin typeface="Baskerville" panose="02020502070401020303" pitchFamily="18" charset="0"/>
              <a:ea typeface="Baskerville" panose="02020502070401020303" pitchFamily="18" charset="0"/>
            </a:endParaRPr>
          </a:p>
          <a:p>
            <a:pPr algn="ctr">
              <a:buClr>
                <a:srgbClr val="FF0000"/>
              </a:buClr>
              <a:buFont typeface="Wingdings" pitchFamily="2" charset="2"/>
              <a:buChar char="v"/>
            </a:pPr>
            <a:r>
              <a:rPr lang="en-ZA" dirty="0"/>
              <a:t>A business objective is a measurable step taken to achieve a goal. </a:t>
            </a:r>
          </a:p>
          <a:p>
            <a:pPr marL="0" indent="0" algn="ctr">
              <a:buClr>
                <a:srgbClr val="FF0000"/>
              </a:buClr>
              <a:buNone/>
            </a:pPr>
            <a:r>
              <a:rPr lang="en-ZA" dirty="0"/>
              <a:t>Goals are </a:t>
            </a:r>
            <a:r>
              <a:rPr lang="en-ZA" b="1" dirty="0"/>
              <a:t>general</a:t>
            </a:r>
            <a:r>
              <a:rPr lang="en-ZA" dirty="0"/>
              <a:t> while objectives are </a:t>
            </a:r>
            <a:r>
              <a:rPr lang="en-ZA" b="1" dirty="0"/>
              <a:t>specific.</a:t>
            </a:r>
          </a:p>
          <a:p>
            <a:pPr algn="ctr">
              <a:buClr>
                <a:srgbClr val="FF0000"/>
              </a:buClr>
              <a:buFont typeface="Wingdings" pitchFamily="2" charset="2"/>
              <a:buChar char="v"/>
            </a:pPr>
            <a:endParaRPr lang="en-ZA" dirty="0">
              <a:latin typeface="Baskerville" panose="02020502070401020303" pitchFamily="18" charset="0"/>
              <a:ea typeface="Baskerville" panose="02020502070401020303" pitchFamily="18" charset="0"/>
            </a:endParaRPr>
          </a:p>
          <a:p>
            <a:pPr algn="ctr">
              <a:buClr>
                <a:srgbClr val="FF0000"/>
              </a:buClr>
              <a:buFont typeface="Wingdings" pitchFamily="2" charset="2"/>
              <a:buChar char="v"/>
            </a:pPr>
            <a:r>
              <a:rPr lang="en-ZA" dirty="0">
                <a:latin typeface="Baskerville" panose="02020502070401020303" pitchFamily="18" charset="0"/>
                <a:ea typeface="Baskerville" panose="02020502070401020303" pitchFamily="18" charset="0"/>
              </a:rPr>
              <a:t>Business objectives act as a compass for the company; they track and analyse growth. </a:t>
            </a:r>
            <a:endParaRPr lang="en-ZA" sz="1800" dirty="0">
              <a:solidFill>
                <a:schemeClr val="tx2"/>
              </a:solidFill>
              <a:latin typeface="Baskerville" panose="02020502070401020303" pitchFamily="18" charset="0"/>
              <a:ea typeface="Baskerville" panose="02020502070401020303" pitchFamily="18" charset="0"/>
              <a:cs typeface="Arial" panose="020B0604020202020204" pitchFamily="34" charset="0"/>
            </a:endParaRPr>
          </a:p>
          <a:p>
            <a:pPr marL="0" indent="0">
              <a:buNone/>
            </a:pPr>
            <a:endParaRPr lang="en-Z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375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285F1-EB05-4211-90B6-80D969221E20}"/>
              </a:ext>
            </a:extLst>
          </p:cNvPr>
          <p:cNvSpPr>
            <a:spLocks noGrp="1"/>
          </p:cNvSpPr>
          <p:nvPr>
            <p:ph type="title"/>
          </p:nvPr>
        </p:nvSpPr>
        <p:spPr>
          <a:xfrm>
            <a:off x="435429" y="18256"/>
            <a:ext cx="10918371" cy="853942"/>
          </a:xfrm>
        </p:spPr>
        <p:txBody>
          <a:bodyPr/>
          <a:lstStyle/>
          <a:p>
            <a:pPr algn="ctr"/>
            <a:r>
              <a:rPr lang="en-ZA" b="1" dirty="0">
                <a:solidFill>
                  <a:srgbClr val="FF0000"/>
                </a:solidFill>
                <a:latin typeface="Arial" panose="020B0604020202020204" pitchFamily="34" charset="0"/>
                <a:cs typeface="Arial" panose="020B0604020202020204" pitchFamily="34" charset="0"/>
              </a:rPr>
              <a:t>VISION &amp; MISSION STATEMENTS</a:t>
            </a:r>
          </a:p>
        </p:txBody>
      </p:sp>
      <p:sp>
        <p:nvSpPr>
          <p:cNvPr id="3" name="Content Placeholder 2">
            <a:extLst>
              <a:ext uri="{FF2B5EF4-FFF2-40B4-BE49-F238E27FC236}">
                <a16:creationId xmlns:a16="http://schemas.microsoft.com/office/drawing/2014/main" id="{531E86C1-0B5F-4F7C-9607-84CBBA0657E2}"/>
              </a:ext>
            </a:extLst>
          </p:cNvPr>
          <p:cNvSpPr>
            <a:spLocks noGrp="1"/>
          </p:cNvSpPr>
          <p:nvPr>
            <p:ph idx="1"/>
          </p:nvPr>
        </p:nvSpPr>
        <p:spPr>
          <a:xfrm>
            <a:off x="281354" y="717452"/>
            <a:ext cx="11910645" cy="6428936"/>
          </a:xfrm>
        </p:spPr>
        <p:txBody>
          <a:bodyPr>
            <a:normAutofit fontScale="70000" lnSpcReduction="20000"/>
          </a:bodyPr>
          <a:lstStyle/>
          <a:p>
            <a:endParaRPr lang="en-ZA" sz="800" dirty="0">
              <a:solidFill>
                <a:schemeClr val="tx2"/>
              </a:solidFill>
              <a:latin typeface="Arial" panose="020B0604020202020204" pitchFamily="34" charset="0"/>
              <a:cs typeface="Arial" panose="020B0604020202020204" pitchFamily="34" charset="0"/>
            </a:endParaRPr>
          </a:p>
          <a:p>
            <a:pPr algn="ctr">
              <a:lnSpc>
                <a:spcPct val="120000"/>
              </a:lnSpc>
              <a:buClr>
                <a:srgbClr val="FF0000"/>
              </a:buClr>
              <a:buFont typeface="Wingdings" pitchFamily="2" charset="2"/>
              <a:buChar char="§"/>
            </a:pPr>
            <a:r>
              <a:rPr lang="en-ZA" sz="2900" dirty="0">
                <a:latin typeface="Baskerville" panose="02020502070401020303" pitchFamily="18" charset="0"/>
                <a:ea typeface="Baskerville" panose="02020502070401020303" pitchFamily="18" charset="0"/>
              </a:rPr>
              <a:t>A Vision Statement </a:t>
            </a:r>
            <a:r>
              <a:rPr lang="en-ZA" sz="2900" b="1" dirty="0">
                <a:latin typeface="Baskerville" panose="02020502070401020303" pitchFamily="18" charset="0"/>
                <a:ea typeface="Baskerville" panose="02020502070401020303" pitchFamily="18" charset="0"/>
              </a:rPr>
              <a:t>describes</a:t>
            </a:r>
            <a:r>
              <a:rPr lang="en-ZA" sz="2900" dirty="0">
                <a:latin typeface="Baskerville" panose="02020502070401020303" pitchFamily="18" charset="0"/>
                <a:ea typeface="Baskerville" panose="02020502070401020303" pitchFamily="18" charset="0"/>
              </a:rPr>
              <a:t> the desired future position of the company, whilst A Mission Statement </a:t>
            </a:r>
            <a:r>
              <a:rPr lang="en-ZA" sz="2900" b="1" dirty="0">
                <a:latin typeface="Baskerville" panose="02020502070401020303" pitchFamily="18" charset="0"/>
                <a:ea typeface="Baskerville" panose="02020502070401020303" pitchFamily="18" charset="0"/>
              </a:rPr>
              <a:t>defines</a:t>
            </a:r>
            <a:r>
              <a:rPr lang="en-ZA" sz="2900" dirty="0">
                <a:latin typeface="Baskerville" panose="02020502070401020303" pitchFamily="18" charset="0"/>
                <a:ea typeface="Baskerville" panose="02020502070401020303" pitchFamily="18" charset="0"/>
              </a:rPr>
              <a:t> the company's business, its objectives and its approach to reach those objectives. </a:t>
            </a:r>
          </a:p>
          <a:p>
            <a:pPr algn="ctr">
              <a:lnSpc>
                <a:spcPct val="120000"/>
              </a:lnSpc>
              <a:buClr>
                <a:srgbClr val="FF0000"/>
              </a:buClr>
              <a:buFont typeface="Wingdings" pitchFamily="2" charset="2"/>
              <a:buChar char="§"/>
            </a:pPr>
            <a:endParaRPr lang="en-ZA" sz="1300" dirty="0">
              <a:latin typeface="Baskerville" panose="02020502070401020303" pitchFamily="18" charset="0"/>
              <a:ea typeface="Baskerville" panose="02020502070401020303" pitchFamily="18" charset="0"/>
            </a:endParaRPr>
          </a:p>
          <a:p>
            <a:pPr algn="ctr">
              <a:lnSpc>
                <a:spcPct val="120000"/>
              </a:lnSpc>
              <a:buClr>
                <a:srgbClr val="FF0000"/>
              </a:buClr>
              <a:buFont typeface="Wingdings" pitchFamily="2" charset="2"/>
              <a:buChar char="§"/>
            </a:pPr>
            <a:r>
              <a:rPr lang="en-ZA" sz="2900" dirty="0">
                <a:latin typeface="Baskerville" panose="02020502070401020303" pitchFamily="18" charset="0"/>
                <a:ea typeface="Baskerville" panose="02020502070401020303" pitchFamily="18" charset="0"/>
              </a:rPr>
              <a:t>A vision statement is </a:t>
            </a:r>
            <a:r>
              <a:rPr lang="en-ZA" sz="2900" b="1" dirty="0">
                <a:latin typeface="Baskerville" panose="02020502070401020303" pitchFamily="18" charset="0"/>
                <a:ea typeface="Baskerville" panose="02020502070401020303" pitchFamily="18" charset="0"/>
              </a:rPr>
              <a:t>a written document that describes where an organization is going and what it will look like when it gets there</a:t>
            </a:r>
            <a:r>
              <a:rPr lang="en-ZA" sz="2900" dirty="0">
                <a:latin typeface="Baskerville" panose="02020502070401020303" pitchFamily="18" charset="0"/>
                <a:ea typeface="Baskerville" panose="02020502070401020303" pitchFamily="18" charset="0"/>
              </a:rPr>
              <a:t>. </a:t>
            </a:r>
          </a:p>
          <a:p>
            <a:pPr algn="ctr">
              <a:lnSpc>
                <a:spcPct val="120000"/>
              </a:lnSpc>
              <a:buClr>
                <a:srgbClr val="FF0000"/>
              </a:buClr>
              <a:buFont typeface="Wingdings" pitchFamily="2" charset="2"/>
              <a:buChar char="§"/>
            </a:pPr>
            <a:endParaRPr lang="en-ZA" sz="1300" dirty="0">
              <a:latin typeface="Baskerville" panose="02020502070401020303" pitchFamily="18" charset="0"/>
              <a:ea typeface="Baskerville" panose="02020502070401020303" pitchFamily="18" charset="0"/>
            </a:endParaRPr>
          </a:p>
          <a:p>
            <a:pPr algn="ctr">
              <a:lnSpc>
                <a:spcPct val="120000"/>
              </a:lnSpc>
              <a:buClr>
                <a:srgbClr val="FF0000"/>
              </a:buClr>
              <a:buFont typeface="Wingdings" pitchFamily="2" charset="2"/>
              <a:buChar char="§"/>
            </a:pPr>
            <a:r>
              <a:rPr lang="en-ZA" sz="2900" dirty="0">
                <a:solidFill>
                  <a:schemeClr val="tx2"/>
                </a:solidFill>
                <a:latin typeface="Baskerville" panose="02020502070401020303" pitchFamily="18" charset="0"/>
                <a:ea typeface="Baskerville" panose="02020502070401020303" pitchFamily="18" charset="0"/>
                <a:cs typeface="Arial" panose="020B0604020202020204" pitchFamily="34" charset="0"/>
              </a:rPr>
              <a:t>A mission statement is a brief description of a company's fundamental </a:t>
            </a:r>
            <a:r>
              <a:rPr lang="en-ZA" sz="2900" b="1" dirty="0">
                <a:solidFill>
                  <a:schemeClr val="tx2"/>
                </a:solidFill>
                <a:latin typeface="Baskerville" panose="02020502070401020303" pitchFamily="18" charset="0"/>
                <a:ea typeface="Baskerville" panose="02020502070401020303" pitchFamily="18" charset="0"/>
                <a:cs typeface="Arial" panose="020B0604020202020204" pitchFamily="34" charset="0"/>
              </a:rPr>
              <a:t>purpose</a:t>
            </a:r>
            <a:r>
              <a:rPr lang="en-ZA" sz="2900" dirty="0">
                <a:solidFill>
                  <a:schemeClr val="tx2"/>
                </a:solidFill>
                <a:latin typeface="Baskerville" panose="02020502070401020303" pitchFamily="18" charset="0"/>
                <a:ea typeface="Baskerville" panose="02020502070401020303" pitchFamily="18" charset="0"/>
                <a:cs typeface="Arial" panose="020B0604020202020204" pitchFamily="34" charset="0"/>
              </a:rPr>
              <a:t>. A mission statement answers the question, "Why do we exist?”</a:t>
            </a:r>
          </a:p>
          <a:p>
            <a:pPr algn="ctr">
              <a:lnSpc>
                <a:spcPct val="120000"/>
              </a:lnSpc>
              <a:buClr>
                <a:srgbClr val="FF0000"/>
              </a:buClr>
              <a:buFont typeface="Wingdings" pitchFamily="2" charset="2"/>
              <a:buChar char="§"/>
            </a:pPr>
            <a:endParaRPr lang="en-ZA" sz="1300" dirty="0">
              <a:solidFill>
                <a:schemeClr val="tx2"/>
              </a:solidFill>
              <a:latin typeface="Baskerville" panose="02020502070401020303" pitchFamily="18" charset="0"/>
              <a:ea typeface="Baskerville" panose="02020502070401020303" pitchFamily="18" charset="0"/>
              <a:cs typeface="Arial" panose="020B0604020202020204" pitchFamily="34" charset="0"/>
            </a:endParaRPr>
          </a:p>
          <a:p>
            <a:pPr algn="ctr">
              <a:lnSpc>
                <a:spcPct val="120000"/>
              </a:lnSpc>
              <a:buClr>
                <a:srgbClr val="FF0000"/>
              </a:buClr>
              <a:buFont typeface="Wingdings" pitchFamily="2" charset="2"/>
              <a:buChar char="§"/>
            </a:pPr>
            <a:r>
              <a:rPr lang="en-ZA" sz="2900" dirty="0">
                <a:solidFill>
                  <a:schemeClr val="tx2"/>
                </a:solidFill>
                <a:latin typeface="Baskerville" panose="02020502070401020303" pitchFamily="18" charset="0"/>
                <a:ea typeface="Baskerville" panose="02020502070401020303" pitchFamily="18" charset="0"/>
                <a:cs typeface="Arial" panose="020B0604020202020204" pitchFamily="34" charset="0"/>
              </a:rPr>
              <a:t>The mission statement articulates the </a:t>
            </a:r>
            <a:r>
              <a:rPr lang="en-ZA" sz="2900" b="1" dirty="0">
                <a:solidFill>
                  <a:schemeClr val="tx2"/>
                </a:solidFill>
                <a:latin typeface="Baskerville" panose="02020502070401020303" pitchFamily="18" charset="0"/>
                <a:ea typeface="Baskerville" panose="02020502070401020303" pitchFamily="18" charset="0"/>
                <a:cs typeface="Arial" panose="020B0604020202020204" pitchFamily="34" charset="0"/>
              </a:rPr>
              <a:t>company's purpose </a:t>
            </a:r>
            <a:r>
              <a:rPr lang="en-ZA" sz="2900" dirty="0">
                <a:solidFill>
                  <a:schemeClr val="tx2"/>
                </a:solidFill>
                <a:latin typeface="Baskerville" panose="02020502070401020303" pitchFamily="18" charset="0"/>
                <a:ea typeface="Baskerville" panose="02020502070401020303" pitchFamily="18" charset="0"/>
                <a:cs typeface="Arial" panose="020B0604020202020204" pitchFamily="34" charset="0"/>
              </a:rPr>
              <a:t>both for those in the organization and for the public.</a:t>
            </a:r>
          </a:p>
          <a:p>
            <a:pPr algn="ctr">
              <a:lnSpc>
                <a:spcPct val="120000"/>
              </a:lnSpc>
              <a:buClr>
                <a:srgbClr val="FF0000"/>
              </a:buClr>
              <a:buFont typeface="Wingdings" pitchFamily="2" charset="2"/>
              <a:buChar char="§"/>
            </a:pPr>
            <a:endParaRPr lang="en-ZA" sz="1500" dirty="0">
              <a:latin typeface="Baskerville" panose="02020502070401020303" pitchFamily="18" charset="0"/>
              <a:ea typeface="Baskerville" panose="02020502070401020303" pitchFamily="18" charset="0"/>
            </a:endParaRPr>
          </a:p>
          <a:p>
            <a:pPr algn="ctr">
              <a:lnSpc>
                <a:spcPct val="120000"/>
              </a:lnSpc>
              <a:buClr>
                <a:srgbClr val="FF0000"/>
              </a:buClr>
              <a:buFont typeface="Wingdings" pitchFamily="2" charset="2"/>
              <a:buChar char="§"/>
            </a:pPr>
            <a:r>
              <a:rPr lang="en-ZA" sz="2900" dirty="0">
                <a:latin typeface="Baskerville" panose="02020502070401020303" pitchFamily="18" charset="0"/>
                <a:ea typeface="Baskerville" panose="02020502070401020303" pitchFamily="18" charset="0"/>
              </a:rPr>
              <a:t>A vision statement is that inspirational statement of an idealistic emotional future of the organisation. </a:t>
            </a:r>
          </a:p>
          <a:p>
            <a:pPr algn="ctr">
              <a:lnSpc>
                <a:spcPct val="120000"/>
              </a:lnSpc>
              <a:buClr>
                <a:srgbClr val="FF0000"/>
              </a:buClr>
              <a:buFont typeface="Wingdings" pitchFamily="2" charset="2"/>
              <a:buChar char="§"/>
            </a:pPr>
            <a:endParaRPr lang="en-ZA" sz="1500" dirty="0">
              <a:solidFill>
                <a:schemeClr val="tx2"/>
              </a:solidFill>
              <a:latin typeface="Baskerville" panose="02020502070401020303" pitchFamily="18" charset="0"/>
              <a:ea typeface="Baskerville" panose="02020502070401020303" pitchFamily="18" charset="0"/>
              <a:cs typeface="Arial" panose="020B0604020202020204" pitchFamily="34" charset="0"/>
            </a:endParaRPr>
          </a:p>
          <a:p>
            <a:pPr algn="ctr">
              <a:lnSpc>
                <a:spcPct val="120000"/>
              </a:lnSpc>
              <a:buClr>
                <a:srgbClr val="FF0000"/>
              </a:buClr>
              <a:buFont typeface="Wingdings" pitchFamily="2" charset="2"/>
              <a:buChar char="§"/>
            </a:pPr>
            <a:r>
              <a:rPr lang="en-ZA" sz="2900" dirty="0">
                <a:solidFill>
                  <a:schemeClr val="tx2"/>
                </a:solidFill>
                <a:latin typeface="Baskerville" panose="02020502070401020303" pitchFamily="18" charset="0"/>
                <a:ea typeface="Baskerville" panose="02020502070401020303" pitchFamily="18" charset="0"/>
                <a:cs typeface="Arial" panose="020B0604020202020204" pitchFamily="34" charset="0"/>
              </a:rPr>
              <a:t>The Business Vision document captures very high-level objectives of a business modelling effort. </a:t>
            </a:r>
          </a:p>
          <a:p>
            <a:pPr marL="0" indent="0" algn="ctr">
              <a:lnSpc>
                <a:spcPct val="120000"/>
              </a:lnSpc>
              <a:buClr>
                <a:srgbClr val="FF0000"/>
              </a:buClr>
              <a:buNone/>
            </a:pPr>
            <a:endParaRPr lang="en-ZA" sz="1500" dirty="0">
              <a:solidFill>
                <a:schemeClr val="tx2"/>
              </a:solidFill>
              <a:latin typeface="Baskerville" panose="02020502070401020303" pitchFamily="18" charset="0"/>
              <a:ea typeface="Baskerville" panose="02020502070401020303" pitchFamily="18" charset="0"/>
              <a:cs typeface="Arial" panose="020B0604020202020204" pitchFamily="34" charset="0"/>
            </a:endParaRPr>
          </a:p>
          <a:p>
            <a:pPr algn="ctr">
              <a:lnSpc>
                <a:spcPct val="120000"/>
              </a:lnSpc>
              <a:buClr>
                <a:srgbClr val="FF0000"/>
              </a:buClr>
              <a:buFont typeface="Wingdings" pitchFamily="2" charset="2"/>
              <a:buChar char="§"/>
            </a:pPr>
            <a:r>
              <a:rPr lang="en-ZA" sz="2900" dirty="0">
                <a:solidFill>
                  <a:schemeClr val="tx2"/>
                </a:solidFill>
                <a:latin typeface="Baskerville" panose="02020502070401020303" pitchFamily="18" charset="0"/>
                <a:ea typeface="Baskerville" panose="02020502070401020303" pitchFamily="18" charset="0"/>
                <a:cs typeface="Arial" panose="020B0604020202020204" pitchFamily="34" charset="0"/>
              </a:rPr>
              <a:t>It communicates the fundamental "whys and what’s" related to the project and is a gauge against which all future decisions should be validate</a:t>
            </a:r>
          </a:p>
        </p:txBody>
      </p:sp>
    </p:spTree>
    <p:extLst>
      <p:ext uri="{BB962C8B-B14F-4D97-AF65-F5344CB8AC3E}">
        <p14:creationId xmlns:p14="http://schemas.microsoft.com/office/powerpoint/2010/main" val="3221147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48BD-360E-44B7-9E6A-28687E35F3F8}"/>
              </a:ext>
            </a:extLst>
          </p:cNvPr>
          <p:cNvSpPr>
            <a:spLocks noGrp="1"/>
          </p:cNvSpPr>
          <p:nvPr>
            <p:ph type="title"/>
          </p:nvPr>
        </p:nvSpPr>
        <p:spPr>
          <a:xfrm>
            <a:off x="329045" y="1"/>
            <a:ext cx="11533909" cy="665018"/>
          </a:xfrm>
        </p:spPr>
        <p:txBody>
          <a:bodyPr>
            <a:normAutofit fontScale="90000"/>
          </a:bodyPr>
          <a:lstStyle/>
          <a:p>
            <a:pPr algn="ctr"/>
            <a:r>
              <a:rPr lang="en-ZA" b="1" dirty="0">
                <a:solidFill>
                  <a:srgbClr val="FF0000"/>
                </a:solidFill>
                <a:latin typeface="Arial" panose="020B0604020202020204" pitchFamily="34" charset="0"/>
                <a:cs typeface="Arial" panose="020B0604020202020204" pitchFamily="34" charset="0"/>
              </a:rPr>
              <a:t>ANALYSE COMPETITIVE POSITIONING </a:t>
            </a:r>
          </a:p>
        </p:txBody>
      </p:sp>
      <p:sp>
        <p:nvSpPr>
          <p:cNvPr id="3" name="Content Placeholder 2">
            <a:extLst>
              <a:ext uri="{FF2B5EF4-FFF2-40B4-BE49-F238E27FC236}">
                <a16:creationId xmlns:a16="http://schemas.microsoft.com/office/drawing/2014/main" id="{02F5AC97-9D0E-4029-9B8B-EB2B238C4239}"/>
              </a:ext>
            </a:extLst>
          </p:cNvPr>
          <p:cNvSpPr>
            <a:spLocks noGrp="1"/>
          </p:cNvSpPr>
          <p:nvPr>
            <p:ph idx="1"/>
          </p:nvPr>
        </p:nvSpPr>
        <p:spPr>
          <a:xfrm>
            <a:off x="0" y="751045"/>
            <a:ext cx="11862954" cy="6106953"/>
          </a:xfrm>
        </p:spPr>
        <p:txBody>
          <a:bodyPr>
            <a:normAutofit fontScale="77500" lnSpcReduction="20000"/>
          </a:bodyPr>
          <a:lstStyle/>
          <a:p>
            <a:pPr marL="0" indent="0" algn="ctr">
              <a:lnSpc>
                <a:spcPct val="170000"/>
              </a:lnSpc>
              <a:buNone/>
            </a:pPr>
            <a:r>
              <a:rPr lang="en-ZA" dirty="0">
                <a:latin typeface="Baskerville" panose="02020502070401020303" pitchFamily="18" charset="0"/>
                <a:ea typeface="Baskerville" panose="02020502070401020303" pitchFamily="18" charset="0"/>
              </a:rPr>
              <a:t>The goal of your competitor analysis is to </a:t>
            </a:r>
            <a:r>
              <a:rPr lang="en-ZA" b="1" dirty="0">
                <a:latin typeface="Baskerville" panose="02020502070401020303" pitchFamily="18" charset="0"/>
                <a:ea typeface="Baskerville" panose="02020502070401020303" pitchFamily="18" charset="0"/>
              </a:rPr>
              <a:t>identify</a:t>
            </a:r>
            <a:r>
              <a:rPr lang="en-ZA" dirty="0">
                <a:latin typeface="Baskerville" panose="02020502070401020303" pitchFamily="18" charset="0"/>
                <a:ea typeface="Baskerville" panose="02020502070401020303" pitchFamily="18" charset="0"/>
              </a:rPr>
              <a:t> and </a:t>
            </a:r>
            <a:r>
              <a:rPr lang="en-ZA" b="1" dirty="0">
                <a:latin typeface="Baskerville" panose="02020502070401020303" pitchFamily="18" charset="0"/>
                <a:ea typeface="Baskerville" panose="02020502070401020303" pitchFamily="18" charset="0"/>
              </a:rPr>
              <a:t>expand</a:t>
            </a:r>
            <a:r>
              <a:rPr lang="en-ZA" dirty="0">
                <a:latin typeface="Baskerville" panose="02020502070401020303" pitchFamily="18" charset="0"/>
                <a:ea typeface="Baskerville" panose="02020502070401020303" pitchFamily="18" charset="0"/>
              </a:rPr>
              <a:t> upon your </a:t>
            </a:r>
            <a:r>
              <a:rPr lang="en-ZA" b="1" dirty="0">
                <a:latin typeface="Baskerville" panose="02020502070401020303" pitchFamily="18" charset="0"/>
                <a:ea typeface="Baskerville" panose="02020502070401020303" pitchFamily="18" charset="0"/>
              </a:rPr>
              <a:t>competitive advantage </a:t>
            </a:r>
            <a:r>
              <a:rPr lang="en-ZA" dirty="0">
                <a:latin typeface="Baskerville" panose="02020502070401020303" pitchFamily="18" charset="0"/>
                <a:ea typeface="Baskerville" panose="02020502070401020303" pitchFamily="18" charset="0"/>
              </a:rPr>
              <a:t>- the benefits that your proposed business can offer the customer or client that your competition can't or won't supply</a:t>
            </a:r>
            <a:endParaRPr lang="en-ZA" sz="1800" dirty="0">
              <a:solidFill>
                <a:schemeClr val="tx2"/>
              </a:solidFill>
              <a:latin typeface="Baskerville" panose="02020502070401020303" pitchFamily="18" charset="0"/>
              <a:ea typeface="Baskerville" panose="02020502070401020303" pitchFamily="18" charset="0"/>
              <a:cs typeface="Arial" panose="020B0604020202020204" pitchFamily="34" charset="0"/>
            </a:endParaRPr>
          </a:p>
          <a:p>
            <a:endParaRPr lang="en-ZA" sz="1800" dirty="0">
              <a:solidFill>
                <a:schemeClr val="tx2"/>
              </a:solidFill>
              <a:latin typeface="Arial" panose="020B0604020202020204" pitchFamily="34" charset="0"/>
              <a:cs typeface="Arial" panose="020B0604020202020204" pitchFamily="34" charset="0"/>
            </a:endParaRPr>
          </a:p>
          <a:p>
            <a:pPr marL="400050" indent="-400050" algn="just">
              <a:lnSpc>
                <a:spcPct val="150000"/>
              </a:lnSpc>
              <a:buClr>
                <a:srgbClr val="FF0000"/>
              </a:buClr>
              <a:buFont typeface="Courier New" panose="02070309020205020404" pitchFamily="49" charset="0"/>
              <a:buChar char="o"/>
            </a:pPr>
            <a:r>
              <a:rPr lang="en-ZA" dirty="0">
                <a:latin typeface="Baskerville" panose="02020502070401020303" pitchFamily="18" charset="0"/>
                <a:ea typeface="Baskerville" panose="02020502070401020303" pitchFamily="18" charset="0"/>
              </a:rPr>
              <a:t>Competitive positioning is a strategy that refers to how a marketing team can differentiate a company from its competitors by applying the (SWOT) Analysis.</a:t>
            </a:r>
          </a:p>
          <a:p>
            <a:pPr marL="400050" indent="-400050" algn="just">
              <a:lnSpc>
                <a:spcPct val="150000"/>
              </a:lnSpc>
              <a:buClr>
                <a:srgbClr val="FF0000"/>
              </a:buClr>
              <a:buFont typeface="Courier New" panose="02070309020205020404" pitchFamily="49" charset="0"/>
              <a:buChar char="o"/>
            </a:pPr>
            <a:r>
              <a:rPr lang="en-ZA" dirty="0">
                <a:latin typeface="Baskerville" panose="02020502070401020303" pitchFamily="18" charset="0"/>
                <a:ea typeface="Baskerville" panose="02020502070401020303" pitchFamily="18" charset="0"/>
              </a:rPr>
              <a:t>The goal of competitive positioning is to increase sales by improving the products / services value and level of </a:t>
            </a:r>
            <a:r>
              <a:rPr lang="en-ZA" dirty="0">
                <a:latin typeface="Baskerville" panose="02020502070401020303" pitchFamily="18" charset="0"/>
                <a:ea typeface="Baskerville" panose="02020502070401020303" pitchFamily="18" charset="0"/>
                <a:hlinkClick r:id="rId2">
                  <a:extLst>
                    <a:ext uri="{A12FA001-AC4F-418D-AE19-62706E023703}">
                      <ahyp:hlinkClr xmlns:ahyp="http://schemas.microsoft.com/office/drawing/2018/hyperlinkcolor" val="tx"/>
                    </a:ext>
                  </a:extLst>
                </a:hlinkClick>
              </a:rPr>
              <a:t>customer satisfaction</a:t>
            </a:r>
            <a:r>
              <a:rPr lang="en-ZA" dirty="0">
                <a:latin typeface="Baskerville" panose="02020502070401020303" pitchFamily="18" charset="0"/>
                <a:ea typeface="Baskerville" panose="02020502070401020303" pitchFamily="18" charset="0"/>
              </a:rPr>
              <a:t>.</a:t>
            </a:r>
          </a:p>
          <a:p>
            <a:pPr marL="400050" indent="-400050" algn="just">
              <a:lnSpc>
                <a:spcPct val="150000"/>
              </a:lnSpc>
              <a:buClr>
                <a:srgbClr val="FF0000"/>
              </a:buClr>
              <a:buFont typeface="Courier New" panose="02070309020205020404" pitchFamily="49" charset="0"/>
              <a:buChar char="o"/>
            </a:pPr>
            <a:r>
              <a:rPr lang="en-ZA" dirty="0">
                <a:latin typeface="Baskerville" panose="02020502070401020303" pitchFamily="18" charset="0"/>
                <a:ea typeface="Baskerville" panose="02020502070401020303" pitchFamily="18" charset="0"/>
              </a:rPr>
              <a:t>Competitive analysis is an integral part of every businesses’ marketing plan. </a:t>
            </a:r>
          </a:p>
          <a:p>
            <a:pPr marL="400050" indent="-400050" algn="just">
              <a:lnSpc>
                <a:spcPct val="150000"/>
              </a:lnSpc>
              <a:buClr>
                <a:srgbClr val="FF0000"/>
              </a:buClr>
              <a:buFont typeface="Courier New" panose="02070309020205020404" pitchFamily="49" charset="0"/>
              <a:buChar char="o"/>
            </a:pPr>
            <a:r>
              <a:rPr lang="en-ZA" dirty="0">
                <a:latin typeface="Baskerville" panose="02020502070401020303" pitchFamily="18" charset="0"/>
                <a:ea typeface="Baskerville" panose="02020502070401020303" pitchFamily="18" charset="0"/>
              </a:rPr>
              <a:t>The main objective of a competitive analysis is to understand the company’s competitors and to think like them so that when creating a strategy, it will be partly based on the competitor’s possible actions.</a:t>
            </a:r>
          </a:p>
        </p:txBody>
      </p:sp>
    </p:spTree>
    <p:extLst>
      <p:ext uri="{BB962C8B-B14F-4D97-AF65-F5344CB8AC3E}">
        <p14:creationId xmlns:p14="http://schemas.microsoft.com/office/powerpoint/2010/main" val="329290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down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48981-C6A6-4329-883B-DCECDF66AAAD}"/>
              </a:ext>
            </a:extLst>
          </p:cNvPr>
          <p:cNvSpPr>
            <a:spLocks noGrp="1"/>
          </p:cNvSpPr>
          <p:nvPr>
            <p:ph type="title"/>
          </p:nvPr>
        </p:nvSpPr>
        <p:spPr>
          <a:xfrm>
            <a:off x="838200" y="18256"/>
            <a:ext cx="10515600" cy="662782"/>
          </a:xfrm>
        </p:spPr>
        <p:txBody>
          <a:bodyPr>
            <a:normAutofit fontScale="90000"/>
          </a:bodyPr>
          <a:lstStyle/>
          <a:p>
            <a:pPr algn="ctr"/>
            <a:r>
              <a:rPr lang="en-ZA" b="1" dirty="0">
                <a:solidFill>
                  <a:srgbClr val="FF0000"/>
                </a:solidFill>
                <a:latin typeface="Arial" panose="020B0604020202020204" pitchFamily="34" charset="0"/>
                <a:cs typeface="Arial" panose="020B0604020202020204" pitchFamily="34" charset="0"/>
              </a:rPr>
              <a:t>SWOT ANALYSIS</a:t>
            </a:r>
          </a:p>
        </p:txBody>
      </p:sp>
      <p:sp>
        <p:nvSpPr>
          <p:cNvPr id="3" name="Content Placeholder 2">
            <a:extLst>
              <a:ext uri="{FF2B5EF4-FFF2-40B4-BE49-F238E27FC236}">
                <a16:creationId xmlns:a16="http://schemas.microsoft.com/office/drawing/2014/main" id="{019A8314-09EE-477C-8193-0E18FEEF6078}"/>
              </a:ext>
            </a:extLst>
          </p:cNvPr>
          <p:cNvSpPr>
            <a:spLocks noGrp="1"/>
          </p:cNvSpPr>
          <p:nvPr>
            <p:ph idx="1"/>
          </p:nvPr>
        </p:nvSpPr>
        <p:spPr>
          <a:xfrm>
            <a:off x="221673" y="562708"/>
            <a:ext cx="11970327" cy="6277036"/>
          </a:xfrm>
        </p:spPr>
        <p:txBody>
          <a:bodyPr>
            <a:normAutofit fontScale="77500" lnSpcReduction="20000"/>
          </a:bodyPr>
          <a:lstStyle/>
          <a:p>
            <a:pPr marL="358775" indent="-358775" algn="just">
              <a:lnSpc>
                <a:spcPct val="170000"/>
              </a:lnSpc>
              <a:buClr>
                <a:srgbClr val="FF0000"/>
              </a:buClr>
              <a:buFont typeface="Wingdings" pitchFamily="2" charset="2"/>
              <a:buChar char="ü"/>
            </a:pPr>
            <a:r>
              <a:rPr lang="en-ZA" sz="2400" dirty="0">
                <a:latin typeface="Baskerville" panose="02020502070401020303" pitchFamily="18" charset="0"/>
                <a:ea typeface="Baskerville" panose="02020502070401020303" pitchFamily="18" charset="0"/>
              </a:rPr>
              <a:t>A SWOT analysis is a strategic planning tool  to shape the current and future operations of the organization. </a:t>
            </a:r>
          </a:p>
          <a:p>
            <a:pPr marL="358775" indent="-358775" algn="just">
              <a:lnSpc>
                <a:spcPct val="170000"/>
              </a:lnSpc>
              <a:buClr>
                <a:srgbClr val="FF0000"/>
              </a:buClr>
              <a:buFont typeface="Wingdings" pitchFamily="2" charset="2"/>
              <a:buChar char="ü"/>
            </a:pPr>
            <a:r>
              <a:rPr lang="en-ZA" sz="2400" dirty="0">
                <a:latin typeface="Baskerville" panose="02020502070401020303" pitchFamily="18" charset="0"/>
                <a:ea typeface="Baskerville" panose="02020502070401020303" pitchFamily="18" charset="0"/>
              </a:rPr>
              <a:t>It is to develop strategic goals.</a:t>
            </a:r>
          </a:p>
          <a:p>
            <a:pPr marL="358775" indent="-358775" algn="just">
              <a:lnSpc>
                <a:spcPct val="170000"/>
              </a:lnSpc>
              <a:buClr>
                <a:srgbClr val="FF0000"/>
              </a:buClr>
              <a:buFont typeface="Wingdings" pitchFamily="2" charset="2"/>
              <a:buChar char="ü"/>
            </a:pPr>
            <a:r>
              <a:rPr lang="en-ZA" sz="2400" dirty="0">
                <a:latin typeface="Baskerville" panose="02020502070401020303" pitchFamily="18" charset="0"/>
                <a:ea typeface="Baskerville" panose="02020502070401020303" pitchFamily="18" charset="0"/>
              </a:rPr>
              <a:t>It is to identify factors that impact a company's functioning and offer useful information during the strategic planning process. </a:t>
            </a:r>
          </a:p>
          <a:p>
            <a:pPr marL="358775" indent="-358775" algn="just">
              <a:lnSpc>
                <a:spcPct val="170000"/>
              </a:lnSpc>
              <a:buClr>
                <a:srgbClr val="FF0000"/>
              </a:buClr>
              <a:buFont typeface="Wingdings" pitchFamily="2" charset="2"/>
              <a:buChar char="ü"/>
            </a:pPr>
            <a:r>
              <a:rPr lang="en-ZA" sz="2400" dirty="0">
                <a:latin typeface="Baskerville" panose="02020502070401020303" pitchFamily="18" charset="0"/>
                <a:ea typeface="Baskerville" panose="02020502070401020303" pitchFamily="18" charset="0"/>
              </a:rPr>
              <a:t>Assist in making informed decisions</a:t>
            </a:r>
          </a:p>
          <a:p>
            <a:pPr marL="358775" indent="-358775" algn="just">
              <a:lnSpc>
                <a:spcPct val="170000"/>
              </a:lnSpc>
              <a:buClr>
                <a:srgbClr val="FF0000"/>
              </a:buClr>
              <a:buFont typeface="Wingdings" pitchFamily="2" charset="2"/>
              <a:buChar char="ü"/>
            </a:pPr>
            <a:r>
              <a:rPr lang="en-ZA" sz="2400" dirty="0">
                <a:latin typeface="Baskerville" panose="02020502070401020303" pitchFamily="18" charset="0"/>
                <a:ea typeface="Baskerville" panose="02020502070401020303" pitchFamily="18" charset="0"/>
              </a:rPr>
              <a:t>SWOT is an acronym for Strengths, Weaknesses, Opportunities, and Threats.</a:t>
            </a:r>
          </a:p>
          <a:p>
            <a:pPr marL="0" indent="0" algn="just">
              <a:buClr>
                <a:srgbClr val="FF0000"/>
              </a:buClr>
              <a:buNone/>
            </a:pPr>
            <a:endParaRPr lang="en-ZA" sz="700" dirty="0">
              <a:latin typeface="Baskerville" panose="02020502070401020303" pitchFamily="18" charset="0"/>
              <a:ea typeface="Baskerville" panose="02020502070401020303" pitchFamily="18" charset="0"/>
            </a:endParaRPr>
          </a:p>
          <a:p>
            <a:pPr marL="0" indent="0" algn="just">
              <a:lnSpc>
                <a:spcPct val="160000"/>
              </a:lnSpc>
              <a:buClr>
                <a:srgbClr val="FF0000"/>
              </a:buClr>
              <a:buNone/>
            </a:pPr>
            <a:r>
              <a:rPr lang="en-ZA" sz="2400" dirty="0">
                <a:latin typeface="Baskerville" panose="02020502070401020303" pitchFamily="18" charset="0"/>
                <a:ea typeface="Baskerville" panose="02020502070401020303" pitchFamily="18" charset="0"/>
              </a:rPr>
              <a:t>Simple rules for successful SWOT analysis:</a:t>
            </a:r>
          </a:p>
          <a:p>
            <a:pPr marL="850900" indent="-265113" algn="just">
              <a:lnSpc>
                <a:spcPct val="160000"/>
              </a:lnSpc>
              <a:buClr>
                <a:srgbClr val="FF0000"/>
              </a:buClr>
              <a:buFont typeface="Wingdings" pitchFamily="2" charset="2"/>
              <a:buChar char="Ø"/>
            </a:pPr>
            <a:r>
              <a:rPr lang="en-ZA" sz="2400" dirty="0">
                <a:latin typeface="Baskerville" panose="02020502070401020303" pitchFamily="18" charset="0"/>
                <a:ea typeface="Baskerville" panose="02020502070401020303" pitchFamily="18" charset="0"/>
              </a:rPr>
              <a:t>	Be </a:t>
            </a:r>
            <a:r>
              <a:rPr lang="en-ZA" sz="2400" b="1" dirty="0">
                <a:latin typeface="Baskerville" panose="02020502070401020303" pitchFamily="18" charset="0"/>
                <a:ea typeface="Baskerville" panose="02020502070401020303" pitchFamily="18" charset="0"/>
              </a:rPr>
              <a:t>realistic</a:t>
            </a:r>
            <a:r>
              <a:rPr lang="en-ZA" sz="2400" dirty="0">
                <a:latin typeface="Baskerville" panose="02020502070401020303" pitchFamily="18" charset="0"/>
                <a:ea typeface="Baskerville" panose="02020502070401020303" pitchFamily="18" charset="0"/>
              </a:rPr>
              <a:t> about the strengths and weaknesses of the organization </a:t>
            </a:r>
          </a:p>
          <a:p>
            <a:pPr marL="850900" indent="-265113" algn="just">
              <a:buClr>
                <a:srgbClr val="FF0000"/>
              </a:buClr>
              <a:buFont typeface="Wingdings" pitchFamily="2" charset="2"/>
              <a:buChar char="Ø"/>
            </a:pPr>
            <a:r>
              <a:rPr lang="en-ZA" sz="2400" dirty="0">
                <a:latin typeface="Baskerville" panose="02020502070401020303" pitchFamily="18" charset="0"/>
                <a:ea typeface="Baskerville" panose="02020502070401020303" pitchFamily="18" charset="0"/>
              </a:rPr>
              <a:t>	SWOT analysis distinguishes between where the organization is today vs the future. </a:t>
            </a:r>
          </a:p>
          <a:p>
            <a:pPr marL="850900" indent="-265113" algn="just">
              <a:buClr>
                <a:srgbClr val="FF0000"/>
              </a:buClr>
              <a:buFont typeface="Wingdings" pitchFamily="2" charset="2"/>
              <a:buChar char="Ø"/>
            </a:pPr>
            <a:r>
              <a:rPr lang="en-ZA" sz="2400" dirty="0">
                <a:latin typeface="Baskerville" panose="02020502070401020303" pitchFamily="18" charset="0"/>
                <a:ea typeface="Baskerville" panose="02020502070401020303" pitchFamily="18" charset="0"/>
              </a:rPr>
              <a:t>	SWOT should always be </a:t>
            </a:r>
            <a:r>
              <a:rPr lang="en-ZA" sz="2400" b="1" dirty="0">
                <a:latin typeface="Baskerville" panose="02020502070401020303" pitchFamily="18" charset="0"/>
                <a:ea typeface="Baskerville" panose="02020502070401020303" pitchFamily="18" charset="0"/>
              </a:rPr>
              <a:t>specific</a:t>
            </a:r>
            <a:r>
              <a:rPr lang="en-ZA" sz="2400" dirty="0">
                <a:latin typeface="Baskerville" panose="02020502070401020303" pitchFamily="18" charset="0"/>
                <a:ea typeface="Baskerville" panose="02020502070401020303" pitchFamily="18" charset="0"/>
              </a:rPr>
              <a:t>. Avoid grey areas. </a:t>
            </a:r>
          </a:p>
          <a:p>
            <a:pPr marL="850900" indent="-265113" algn="just">
              <a:buClr>
                <a:srgbClr val="FF0000"/>
              </a:buClr>
              <a:buFont typeface="Wingdings" pitchFamily="2" charset="2"/>
              <a:buChar char="Ø"/>
            </a:pPr>
            <a:r>
              <a:rPr lang="en-ZA" sz="2400" dirty="0">
                <a:latin typeface="Baskerville" panose="02020502070401020303" pitchFamily="18" charset="0"/>
                <a:ea typeface="Baskerville" panose="02020502070401020303" pitchFamily="18" charset="0"/>
              </a:rPr>
              <a:t>	Apply SWOT in relation to your </a:t>
            </a:r>
            <a:r>
              <a:rPr lang="en-ZA" sz="2400" b="1" dirty="0">
                <a:latin typeface="Baskerville" panose="02020502070401020303" pitchFamily="18" charset="0"/>
                <a:ea typeface="Baskerville" panose="02020502070401020303" pitchFamily="18" charset="0"/>
              </a:rPr>
              <a:t>competition</a:t>
            </a:r>
            <a:r>
              <a:rPr lang="en-ZA" sz="2400" dirty="0">
                <a:latin typeface="Baskerville" panose="02020502070401020303" pitchFamily="18" charset="0"/>
                <a:ea typeface="Baskerville" panose="02020502070401020303" pitchFamily="18" charset="0"/>
              </a:rPr>
              <a:t> </a:t>
            </a:r>
          </a:p>
          <a:p>
            <a:pPr marL="850900" indent="-265113" algn="just">
              <a:buClr>
                <a:srgbClr val="FF0000"/>
              </a:buClr>
              <a:buFont typeface="Wingdings" pitchFamily="2" charset="2"/>
              <a:buChar char="Ø"/>
            </a:pPr>
            <a:r>
              <a:rPr lang="en-ZA" sz="2400" dirty="0">
                <a:latin typeface="Baskerville" panose="02020502070401020303" pitchFamily="18" charset="0"/>
                <a:ea typeface="Baskerville" panose="02020502070401020303" pitchFamily="18" charset="0"/>
              </a:rPr>
              <a:t>	SWOT should be </a:t>
            </a:r>
            <a:r>
              <a:rPr lang="en-ZA" sz="2400" b="1" dirty="0">
                <a:latin typeface="Baskerville" panose="02020502070401020303" pitchFamily="18" charset="0"/>
                <a:ea typeface="Baskerville" panose="02020502070401020303" pitchFamily="18" charset="0"/>
              </a:rPr>
              <a:t>short </a:t>
            </a:r>
            <a:r>
              <a:rPr lang="en-ZA" sz="2400" dirty="0">
                <a:latin typeface="Baskerville" panose="02020502070401020303" pitchFamily="18" charset="0"/>
                <a:ea typeface="Baskerville" panose="02020502070401020303" pitchFamily="18" charset="0"/>
              </a:rPr>
              <a:t>and </a:t>
            </a:r>
            <a:r>
              <a:rPr lang="en-ZA" sz="2400" b="1" dirty="0">
                <a:latin typeface="Baskerville" panose="02020502070401020303" pitchFamily="18" charset="0"/>
                <a:ea typeface="Baskerville" panose="02020502070401020303" pitchFamily="18" charset="0"/>
              </a:rPr>
              <a:t>simple</a:t>
            </a:r>
            <a:r>
              <a:rPr lang="en-ZA" sz="2400" dirty="0">
                <a:latin typeface="Baskerville" panose="02020502070401020303" pitchFamily="18" charset="0"/>
                <a:ea typeface="Baskerville" panose="02020502070401020303" pitchFamily="18" charset="0"/>
              </a:rPr>
              <a:t> - avoid complexity and over analysis </a:t>
            </a:r>
          </a:p>
          <a:p>
            <a:pPr marL="850900" indent="-265113" algn="just">
              <a:buClr>
                <a:srgbClr val="FF0000"/>
              </a:buClr>
              <a:buFont typeface="Wingdings" pitchFamily="2" charset="2"/>
              <a:buChar char="Ø"/>
            </a:pPr>
            <a:r>
              <a:rPr lang="en-ZA" sz="2400" dirty="0">
                <a:latin typeface="Baskerville" panose="02020502070401020303" pitchFamily="18" charset="0"/>
                <a:ea typeface="Baskerville" panose="02020502070401020303" pitchFamily="18" charset="0"/>
              </a:rPr>
              <a:t>	SWOT is </a:t>
            </a:r>
            <a:r>
              <a:rPr lang="en-ZA" sz="2400" b="1" dirty="0">
                <a:latin typeface="Baskerville" panose="02020502070401020303" pitchFamily="18" charset="0"/>
                <a:ea typeface="Baskerville" panose="02020502070401020303" pitchFamily="18" charset="0"/>
              </a:rPr>
              <a:t>subjective</a:t>
            </a:r>
            <a:r>
              <a:rPr lang="en-ZA" sz="1800" dirty="0">
                <a:solidFill>
                  <a:schemeClr val="tx2"/>
                </a:solidFill>
                <a:latin typeface="Arial" panose="020B0604020202020204" pitchFamily="34" charset="0"/>
                <a:cs typeface="Arial" panose="020B0604020202020204" pitchFamily="34" charset="0"/>
              </a:rPr>
              <a:t>.</a:t>
            </a:r>
          </a:p>
          <a:p>
            <a:pPr marL="850900" indent="-265113">
              <a:buFont typeface="Wingdings" pitchFamily="2" charset="2"/>
              <a:buChar char="Ø"/>
            </a:pPr>
            <a:endParaRPr lang="en-ZA" sz="1800" dirty="0">
              <a:solidFill>
                <a:schemeClr val="tx2"/>
              </a:solidFill>
              <a:latin typeface="Arial" panose="020B0604020202020204" pitchFamily="34" charset="0"/>
              <a:cs typeface="Arial" panose="020B0604020202020204" pitchFamily="34" charset="0"/>
            </a:endParaRPr>
          </a:p>
          <a:p>
            <a:pPr marL="0" indent="0">
              <a:buNone/>
            </a:pPr>
            <a:endParaRPr lang="en-ZA" sz="1800" dirty="0">
              <a:solidFill>
                <a:schemeClr val="tx2"/>
              </a:solidFill>
              <a:latin typeface="Arial" panose="020B0604020202020204" pitchFamily="34" charset="0"/>
              <a:cs typeface="Arial" panose="020B0604020202020204" pitchFamily="34" charset="0"/>
            </a:endParaRPr>
          </a:p>
          <a:p>
            <a:pPr marL="0" indent="0">
              <a:buNone/>
            </a:pPr>
            <a:endParaRPr lang="en-ZA" sz="1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2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
                                        <p:tgtEl>
                                          <p:spTgt spid="3">
                                            <p:txEl>
                                              <p:pRg st="6" end="6"/>
                                            </p:txEl>
                                          </p:spTgt>
                                        </p:tgtEl>
                                      </p:cBhvr>
                                    </p:animEffect>
                                    <p:anim calcmode="lin" valueType="num">
                                      <p:cBhvr>
                                        <p:cTn id="25"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9" presetID="43"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
                                        <p:tgtEl>
                                          <p:spTgt spid="3">
                                            <p:txEl>
                                              <p:pRg st="7" end="7"/>
                                            </p:txEl>
                                          </p:spTgt>
                                        </p:tgtEl>
                                      </p:cBhvr>
                                    </p:animEffect>
                                    <p:anim calcmode="lin" valueType="num">
                                      <p:cBhvr>
                                        <p:cTn id="32"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6" presetID="43"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
                                        <p:tgtEl>
                                          <p:spTgt spid="3">
                                            <p:txEl>
                                              <p:pRg st="8" end="8"/>
                                            </p:txEl>
                                          </p:spTgt>
                                        </p:tgtEl>
                                      </p:cBhvr>
                                    </p:animEffect>
                                    <p:anim calcmode="lin" valueType="num">
                                      <p:cBhvr>
                                        <p:cTn id="39" dur="4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400" fill="hold"/>
                                        <p:tgtEl>
                                          <p:spTgt spid="3">
                                            <p:txEl>
                                              <p:pRg st="8" end="8"/>
                                            </p:txEl>
                                          </p:spTgt>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3">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3">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3" presetID="43"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100"/>
                                        <p:tgtEl>
                                          <p:spTgt spid="3">
                                            <p:txEl>
                                              <p:pRg st="9" end="9"/>
                                            </p:txEl>
                                          </p:spTgt>
                                        </p:tgtEl>
                                      </p:cBhvr>
                                    </p:animEffect>
                                    <p:anim calcmode="lin" valueType="num">
                                      <p:cBhvr>
                                        <p:cTn id="46" dur="4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7" dur="400" fill="hold"/>
                                        <p:tgtEl>
                                          <p:spTgt spid="3">
                                            <p:txEl>
                                              <p:pRg st="9" end="9"/>
                                            </p:txEl>
                                          </p:spTgt>
                                        </p:tgtEl>
                                        <p:attrNameLst>
                                          <p:attrName>ppt_y</p:attrName>
                                        </p:attrNameLst>
                                      </p:cBhvr>
                                      <p:tavLst>
                                        <p:tav tm="0">
                                          <p:val>
                                            <p:strVal val="#ppt_y+0.31"/>
                                          </p:val>
                                        </p:tav>
                                        <p:tav tm="100000">
                                          <p:val>
                                            <p:strVal val="#ppt_y+0.31"/>
                                          </p:val>
                                        </p:tav>
                                      </p:tavLst>
                                    </p:anim>
                                    <p:anim calcmode="lin" valueType="num">
                                      <p:cBhvr>
                                        <p:cTn id="48" dur="600" decel="50000" fill="hold">
                                          <p:stCondLst>
                                            <p:cond delay="400"/>
                                          </p:stCondLst>
                                        </p:cTn>
                                        <p:tgtEl>
                                          <p:spTgt spid="3">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9" dur="600" decel="50000" fill="hold">
                                          <p:stCondLst>
                                            <p:cond delay="400"/>
                                          </p:stCondLst>
                                        </p:cTn>
                                        <p:tgtEl>
                                          <p:spTgt spid="3">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0" presetID="43" presetClass="entr" presetSubtype="0"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100"/>
                                        <p:tgtEl>
                                          <p:spTgt spid="3">
                                            <p:txEl>
                                              <p:pRg st="10" end="10"/>
                                            </p:txEl>
                                          </p:spTgt>
                                        </p:tgtEl>
                                      </p:cBhvr>
                                    </p:animEffect>
                                    <p:anim calcmode="lin" valueType="num">
                                      <p:cBhvr>
                                        <p:cTn id="53" dur="4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4" dur="400" fill="hold"/>
                                        <p:tgtEl>
                                          <p:spTgt spid="3">
                                            <p:txEl>
                                              <p:pRg st="10" end="10"/>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3">
                                            <p:txEl>
                                              <p:pRg st="10" end="1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3">
                                            <p:txEl>
                                              <p:pRg st="10" end="1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7" presetID="43" presetClass="entr" presetSubtype="0" fill="hold"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100"/>
                                        <p:tgtEl>
                                          <p:spTgt spid="3">
                                            <p:txEl>
                                              <p:pRg st="11" end="11"/>
                                            </p:txEl>
                                          </p:spTgt>
                                        </p:tgtEl>
                                      </p:cBhvr>
                                    </p:animEffect>
                                    <p:anim calcmode="lin" valueType="num">
                                      <p:cBhvr>
                                        <p:cTn id="60" dur="4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1" dur="400" fill="hold"/>
                                        <p:tgtEl>
                                          <p:spTgt spid="3">
                                            <p:txEl>
                                              <p:pRg st="11" end="11"/>
                                            </p:txEl>
                                          </p:spTgt>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3">
                                            <p:txEl>
                                              <p:pRg st="11" end="1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3">
                                            <p:txEl>
                                              <p:pRg st="11" end="1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4" presetID="43" presetClass="entr" presetSubtype="0" fill="hold" nodeType="withEffect">
                                  <p:stCondLst>
                                    <p:cond delay="0"/>
                                  </p:stCondLst>
                                  <p:childTnLst>
                                    <p:set>
                                      <p:cBhvr>
                                        <p:cTn id="65" dur="1" fill="hold">
                                          <p:stCondLst>
                                            <p:cond delay="0"/>
                                          </p:stCondLst>
                                        </p:cTn>
                                        <p:tgtEl>
                                          <p:spTgt spid="3">
                                            <p:txEl>
                                              <p:pRg st="12" end="12"/>
                                            </p:txEl>
                                          </p:spTgt>
                                        </p:tgtEl>
                                        <p:attrNameLst>
                                          <p:attrName>style.visibility</p:attrName>
                                        </p:attrNameLst>
                                      </p:cBhvr>
                                      <p:to>
                                        <p:strVal val="visible"/>
                                      </p:to>
                                    </p:set>
                                    <p:animEffect transition="in" filter="fade">
                                      <p:cBhvr>
                                        <p:cTn id="66" dur="100"/>
                                        <p:tgtEl>
                                          <p:spTgt spid="3">
                                            <p:txEl>
                                              <p:pRg st="12" end="12"/>
                                            </p:txEl>
                                          </p:spTgt>
                                        </p:tgtEl>
                                      </p:cBhvr>
                                    </p:animEffect>
                                    <p:anim calcmode="lin" valueType="num">
                                      <p:cBhvr>
                                        <p:cTn id="67" dur="4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8" dur="400" fill="hold"/>
                                        <p:tgtEl>
                                          <p:spTgt spid="3">
                                            <p:txEl>
                                              <p:pRg st="12" end="12"/>
                                            </p:txEl>
                                          </p:spTgt>
                                        </p:tgtEl>
                                        <p:attrNameLst>
                                          <p:attrName>ppt_y</p:attrName>
                                        </p:attrNameLst>
                                      </p:cBhvr>
                                      <p:tavLst>
                                        <p:tav tm="0">
                                          <p:val>
                                            <p:strVal val="#ppt_y+0.31"/>
                                          </p:val>
                                        </p:tav>
                                        <p:tav tm="100000">
                                          <p:val>
                                            <p:strVal val="#ppt_y+0.31"/>
                                          </p:val>
                                        </p:tav>
                                      </p:tavLst>
                                    </p:anim>
                                    <p:anim calcmode="lin" valueType="num">
                                      <p:cBhvr>
                                        <p:cTn id="69" dur="600" decel="50000" fill="hold">
                                          <p:stCondLst>
                                            <p:cond delay="400"/>
                                          </p:stCondLst>
                                        </p:cTn>
                                        <p:tgtEl>
                                          <p:spTgt spid="3">
                                            <p:txEl>
                                              <p:pRg st="12" end="1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0" dur="600" decel="50000" fill="hold">
                                          <p:stCondLst>
                                            <p:cond delay="400"/>
                                          </p:stCondLst>
                                        </p:cTn>
                                        <p:tgtEl>
                                          <p:spTgt spid="3">
                                            <p:txEl>
                                              <p:pRg st="12" end="1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A164-CA36-4AD8-8171-11E5A36359DA}"/>
              </a:ext>
            </a:extLst>
          </p:cNvPr>
          <p:cNvSpPr>
            <a:spLocks noGrp="1"/>
          </p:cNvSpPr>
          <p:nvPr>
            <p:ph type="title"/>
          </p:nvPr>
        </p:nvSpPr>
        <p:spPr>
          <a:xfrm>
            <a:off x="166468" y="111907"/>
            <a:ext cx="11777004" cy="858764"/>
          </a:xfrm>
        </p:spPr>
        <p:txBody>
          <a:bodyPr>
            <a:normAutofit fontScale="90000"/>
          </a:bodyPr>
          <a:lstStyle/>
          <a:p>
            <a:pPr algn="ctr"/>
            <a:br>
              <a:rPr lang="en-ZA" b="1" dirty="0">
                <a:solidFill>
                  <a:srgbClr val="FF0000"/>
                </a:solidFill>
                <a:latin typeface="Arial" panose="020B0604020202020204" pitchFamily="34" charset="0"/>
                <a:cs typeface="Arial" panose="020B0604020202020204" pitchFamily="34" charset="0"/>
              </a:rPr>
            </a:br>
            <a:r>
              <a:rPr lang="en-ZA" b="1" dirty="0">
                <a:solidFill>
                  <a:srgbClr val="FF0000"/>
                </a:solidFill>
                <a:latin typeface="Arial" panose="020B0604020202020204" pitchFamily="34" charset="0"/>
                <a:cs typeface="Arial" panose="020B0604020202020204" pitchFamily="34" charset="0"/>
              </a:rPr>
              <a:t>GUIDELINES TO WRITE BUSINESS GOALS</a:t>
            </a:r>
            <a:br>
              <a:rPr lang="en-ZA" b="1" dirty="0">
                <a:solidFill>
                  <a:srgbClr val="FF0000"/>
                </a:solidFill>
                <a:latin typeface="Arial" panose="020B0604020202020204" pitchFamily="34" charset="0"/>
                <a:cs typeface="Arial" panose="020B0604020202020204" pitchFamily="34" charset="0"/>
              </a:rPr>
            </a:br>
            <a:endParaRPr lang="en-ZA"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EE1DDF1-79C7-44ED-9AC9-6B0E4A62FFD9}"/>
              </a:ext>
            </a:extLst>
          </p:cNvPr>
          <p:cNvSpPr>
            <a:spLocks noGrp="1"/>
          </p:cNvSpPr>
          <p:nvPr>
            <p:ph idx="1"/>
          </p:nvPr>
        </p:nvSpPr>
        <p:spPr>
          <a:xfrm>
            <a:off x="407963" y="1125415"/>
            <a:ext cx="11535509" cy="5620678"/>
          </a:xfrm>
        </p:spPr>
        <p:txBody>
          <a:bodyPr>
            <a:normAutofit/>
          </a:bodyPr>
          <a:lstStyle/>
          <a:p>
            <a:pPr marL="0" indent="0" algn="just">
              <a:lnSpc>
                <a:spcPct val="100000"/>
              </a:lnSpc>
              <a:buNone/>
            </a:pPr>
            <a:r>
              <a:rPr lang="en-ZA" sz="1800" b="1" dirty="0">
                <a:solidFill>
                  <a:schemeClr val="tx2"/>
                </a:solidFill>
                <a:latin typeface="Baskerville" panose="02020502070401020303" pitchFamily="18" charset="0"/>
                <a:ea typeface="Baskerville" panose="02020502070401020303" pitchFamily="18" charset="0"/>
                <a:cs typeface="Arial" panose="020B0604020202020204" pitchFamily="34" charset="0"/>
              </a:rPr>
              <a:t>Step 1</a:t>
            </a:r>
          </a:p>
          <a:p>
            <a:pPr marL="0" indent="0" algn="just">
              <a:lnSpc>
                <a:spcPct val="100000"/>
              </a:lnSpc>
              <a:buNone/>
            </a:pPr>
            <a:r>
              <a:rPr lang="en-ZA" sz="1800" dirty="0">
                <a:solidFill>
                  <a:schemeClr val="tx2"/>
                </a:solidFill>
                <a:latin typeface="Baskerville" panose="02020502070401020303" pitchFamily="18" charset="0"/>
                <a:ea typeface="Baskerville" panose="02020502070401020303" pitchFamily="18" charset="0"/>
                <a:cs typeface="Arial" panose="020B0604020202020204" pitchFamily="34" charset="0"/>
              </a:rPr>
              <a:t>Review the five rules for setting business goals. In order to be effective, business goals must be specific, measurable, attainable, relevant and timely </a:t>
            </a:r>
            <a:r>
              <a:rPr lang="en-ZA" sz="1800" b="1" dirty="0">
                <a:solidFill>
                  <a:schemeClr val="tx2"/>
                </a:solidFill>
                <a:latin typeface="Baskerville" panose="02020502070401020303" pitchFamily="18" charset="0"/>
                <a:ea typeface="Baskerville" panose="02020502070401020303" pitchFamily="18" charset="0"/>
                <a:cs typeface="Arial" panose="020B0604020202020204" pitchFamily="34" charset="0"/>
              </a:rPr>
              <a:t>-  SMART</a:t>
            </a:r>
          </a:p>
          <a:p>
            <a:pPr marL="0" indent="0" algn="just">
              <a:buNone/>
            </a:pPr>
            <a:endParaRPr lang="en-ZA" sz="800" b="1" dirty="0">
              <a:solidFill>
                <a:schemeClr val="tx2"/>
              </a:solidFill>
              <a:latin typeface="Baskerville" panose="02020502070401020303" pitchFamily="18" charset="0"/>
              <a:ea typeface="Baskerville" panose="02020502070401020303" pitchFamily="18" charset="0"/>
              <a:cs typeface="Arial" panose="020B0604020202020204" pitchFamily="34" charset="0"/>
            </a:endParaRPr>
          </a:p>
          <a:p>
            <a:pPr marL="0" indent="0" algn="just">
              <a:lnSpc>
                <a:spcPct val="100000"/>
              </a:lnSpc>
              <a:buNone/>
            </a:pPr>
            <a:r>
              <a:rPr lang="en-ZA" sz="1800" b="1" dirty="0">
                <a:solidFill>
                  <a:schemeClr val="tx2"/>
                </a:solidFill>
                <a:latin typeface="Baskerville" panose="02020502070401020303" pitchFamily="18" charset="0"/>
                <a:ea typeface="Baskerville" panose="02020502070401020303" pitchFamily="18" charset="0"/>
                <a:cs typeface="Arial" panose="020B0604020202020204" pitchFamily="34" charset="0"/>
              </a:rPr>
              <a:t>Step 2</a:t>
            </a:r>
          </a:p>
          <a:p>
            <a:pPr marL="0" indent="0" algn="just">
              <a:lnSpc>
                <a:spcPct val="100000"/>
              </a:lnSpc>
              <a:buNone/>
            </a:pPr>
            <a:r>
              <a:rPr lang="en-ZA" sz="1800" b="1" dirty="0">
                <a:solidFill>
                  <a:schemeClr val="tx2"/>
                </a:solidFill>
                <a:latin typeface="Baskerville" panose="02020502070401020303" pitchFamily="18" charset="0"/>
                <a:ea typeface="Baskerville" panose="02020502070401020303" pitchFamily="18" charset="0"/>
                <a:cs typeface="Arial" panose="020B0604020202020204" pitchFamily="34" charset="0"/>
              </a:rPr>
              <a:t>Be specific. </a:t>
            </a:r>
            <a:r>
              <a:rPr lang="en-ZA" sz="1800" dirty="0">
                <a:solidFill>
                  <a:schemeClr val="tx2"/>
                </a:solidFill>
                <a:latin typeface="Baskerville" panose="02020502070401020303" pitchFamily="18" charset="0"/>
                <a:ea typeface="Baskerville" panose="02020502070401020303" pitchFamily="18" charset="0"/>
                <a:cs typeface="Arial" panose="020B0604020202020204" pitchFamily="34" charset="0"/>
              </a:rPr>
              <a:t>This means identifying a situation or a goal that can be easily understood. The best goals are linked to numbers, ratios or percentages. The more precise managers can be about the need, the better the goal.</a:t>
            </a:r>
          </a:p>
          <a:p>
            <a:pPr marL="0" indent="0" algn="just">
              <a:buNone/>
            </a:pPr>
            <a:endParaRPr lang="en-ZA" sz="800" dirty="0">
              <a:solidFill>
                <a:schemeClr val="tx2"/>
              </a:solidFill>
              <a:latin typeface="Baskerville" panose="02020502070401020303" pitchFamily="18" charset="0"/>
              <a:ea typeface="Baskerville" panose="02020502070401020303" pitchFamily="18" charset="0"/>
              <a:cs typeface="Arial" panose="020B0604020202020204" pitchFamily="34" charset="0"/>
            </a:endParaRPr>
          </a:p>
          <a:p>
            <a:pPr marL="0" indent="0" algn="just">
              <a:lnSpc>
                <a:spcPct val="100000"/>
              </a:lnSpc>
              <a:buNone/>
            </a:pPr>
            <a:r>
              <a:rPr lang="en-ZA" sz="1800" b="1" dirty="0">
                <a:solidFill>
                  <a:schemeClr val="tx2"/>
                </a:solidFill>
                <a:latin typeface="Baskerville" panose="02020502070401020303" pitchFamily="18" charset="0"/>
                <a:ea typeface="Baskerville" panose="02020502070401020303" pitchFamily="18" charset="0"/>
                <a:cs typeface="Arial" panose="020B0604020202020204" pitchFamily="34" charset="0"/>
              </a:rPr>
              <a:t>Step 3</a:t>
            </a:r>
          </a:p>
          <a:p>
            <a:pPr marL="0" indent="0" algn="just">
              <a:lnSpc>
                <a:spcPct val="100000"/>
              </a:lnSpc>
              <a:buNone/>
            </a:pPr>
            <a:r>
              <a:rPr lang="en-ZA" sz="1800" b="1" dirty="0">
                <a:solidFill>
                  <a:schemeClr val="tx2"/>
                </a:solidFill>
                <a:latin typeface="Baskerville" panose="02020502070401020303" pitchFamily="18" charset="0"/>
                <a:ea typeface="Baskerville" panose="02020502070401020303" pitchFamily="18" charset="0"/>
                <a:cs typeface="Arial" panose="020B0604020202020204" pitchFamily="34" charset="0"/>
              </a:rPr>
              <a:t>Formulate measurable goals. </a:t>
            </a:r>
            <a:r>
              <a:rPr lang="en-ZA" sz="1800" dirty="0">
                <a:solidFill>
                  <a:schemeClr val="tx2"/>
                </a:solidFill>
                <a:latin typeface="Baskerville" panose="02020502070401020303" pitchFamily="18" charset="0"/>
                <a:ea typeface="Baskerville" panose="02020502070401020303" pitchFamily="18" charset="0"/>
                <a:cs typeface="Arial" panose="020B0604020202020204" pitchFamily="34" charset="0"/>
              </a:rPr>
              <a:t>In order to improve anything, you must first be able to measure it. Set up a system to measure how goals will be monitored, measured and recorded.</a:t>
            </a:r>
          </a:p>
          <a:p>
            <a:pPr marL="0" indent="0" algn="just">
              <a:buNone/>
            </a:pPr>
            <a:endParaRPr lang="en-ZA" sz="800" dirty="0">
              <a:solidFill>
                <a:schemeClr val="tx2"/>
              </a:solidFill>
              <a:latin typeface="Baskerville" panose="02020502070401020303" pitchFamily="18" charset="0"/>
              <a:ea typeface="Baskerville" panose="02020502070401020303" pitchFamily="18" charset="0"/>
              <a:cs typeface="Arial" panose="020B0604020202020204" pitchFamily="34" charset="0"/>
            </a:endParaRPr>
          </a:p>
          <a:p>
            <a:pPr marL="0" indent="0" algn="just">
              <a:lnSpc>
                <a:spcPct val="100000"/>
              </a:lnSpc>
              <a:buNone/>
            </a:pPr>
            <a:r>
              <a:rPr lang="en-ZA" sz="1800" b="1" dirty="0">
                <a:solidFill>
                  <a:schemeClr val="tx2"/>
                </a:solidFill>
                <a:latin typeface="Baskerville" panose="02020502070401020303" pitchFamily="18" charset="0"/>
                <a:ea typeface="Baskerville" panose="02020502070401020303" pitchFamily="18" charset="0"/>
                <a:cs typeface="Arial" panose="020B0604020202020204" pitchFamily="34" charset="0"/>
              </a:rPr>
              <a:t>Step 4</a:t>
            </a:r>
          </a:p>
          <a:p>
            <a:pPr marL="0" indent="0" algn="just">
              <a:lnSpc>
                <a:spcPct val="100000"/>
              </a:lnSpc>
              <a:buNone/>
            </a:pPr>
            <a:r>
              <a:rPr lang="en-ZA" sz="1800" dirty="0">
                <a:solidFill>
                  <a:schemeClr val="tx2"/>
                </a:solidFill>
                <a:latin typeface="Baskerville" panose="02020502070401020303" pitchFamily="18" charset="0"/>
                <a:ea typeface="Baskerville" panose="02020502070401020303" pitchFamily="18" charset="0"/>
                <a:cs typeface="Arial" panose="020B0604020202020204" pitchFamily="34" charset="0"/>
              </a:rPr>
              <a:t>Make each goal attainable. Another word for attainable is achievable. Setting goals beyond the competition may help to rally your team, but if the goal is unattainable, it will not work. This could have a negative effect on reaching your goals. Analyse the capabilities, strengths and weaknesses of your team before writing your goals.</a:t>
            </a:r>
          </a:p>
          <a:p>
            <a:pPr marL="0" indent="0">
              <a:buNone/>
            </a:pPr>
            <a:endParaRPr lang="en-ZA" dirty="0"/>
          </a:p>
        </p:txBody>
      </p:sp>
    </p:spTree>
    <p:extLst>
      <p:ext uri="{BB962C8B-B14F-4D97-AF65-F5344CB8AC3E}">
        <p14:creationId xmlns:p14="http://schemas.microsoft.com/office/powerpoint/2010/main" val="169431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5308F9-EE8B-44D3-A32C-9EBFA100AD11}"/>
              </a:ext>
            </a:extLst>
          </p:cNvPr>
          <p:cNvSpPr>
            <a:spLocks noGrp="1"/>
          </p:cNvSpPr>
          <p:nvPr>
            <p:ph type="title"/>
          </p:nvPr>
        </p:nvSpPr>
        <p:spPr>
          <a:xfrm>
            <a:off x="478971" y="365125"/>
            <a:ext cx="10874829" cy="436733"/>
          </a:xfrm>
        </p:spPr>
        <p:txBody>
          <a:bodyPr>
            <a:normAutofit fontScale="90000"/>
          </a:bodyPr>
          <a:lstStyle/>
          <a:p>
            <a:r>
              <a:rPr lang="en-ZA" b="1" dirty="0" err="1">
                <a:solidFill>
                  <a:srgbClr val="FF0000"/>
                </a:solidFill>
                <a:latin typeface="Arial" panose="020B0604020202020204" pitchFamily="34" charset="0"/>
                <a:cs typeface="Arial" panose="020B0604020202020204" pitchFamily="34" charset="0"/>
              </a:rPr>
              <a:t>Cont</a:t>
            </a:r>
            <a:r>
              <a:rPr lang="en-ZA" b="1" dirty="0">
                <a:solidFill>
                  <a:srgbClr val="FF0000"/>
                </a:solidFill>
                <a:latin typeface="Arial" panose="020B0604020202020204" pitchFamily="34" charset="0"/>
                <a:cs typeface="Arial" panose="020B0604020202020204" pitchFamily="34" charset="0"/>
              </a:rPr>
              <a:t>…</a:t>
            </a:r>
          </a:p>
        </p:txBody>
      </p:sp>
      <p:sp>
        <p:nvSpPr>
          <p:cNvPr id="4" name="Content Placeholder 3">
            <a:extLst>
              <a:ext uri="{FF2B5EF4-FFF2-40B4-BE49-F238E27FC236}">
                <a16:creationId xmlns:a16="http://schemas.microsoft.com/office/drawing/2014/main" id="{3E1EF2A8-9E2E-4CAF-829A-9A751CB9B75F}"/>
              </a:ext>
            </a:extLst>
          </p:cNvPr>
          <p:cNvSpPr>
            <a:spLocks noGrp="1"/>
          </p:cNvSpPr>
          <p:nvPr>
            <p:ph idx="1"/>
          </p:nvPr>
        </p:nvSpPr>
        <p:spPr>
          <a:xfrm>
            <a:off x="154746" y="1033976"/>
            <a:ext cx="11199054" cy="5824024"/>
          </a:xfrm>
        </p:spPr>
        <p:txBody>
          <a:bodyPr>
            <a:normAutofit lnSpcReduction="10000"/>
          </a:bodyPr>
          <a:lstStyle/>
          <a:p>
            <a:pPr marL="0" indent="0">
              <a:buNone/>
            </a:pPr>
            <a:endParaRPr lang="en-ZA" sz="800" dirty="0">
              <a:solidFill>
                <a:schemeClr val="tx2"/>
              </a:solidFill>
              <a:latin typeface="Arial" panose="020B0604020202020204" pitchFamily="34" charset="0"/>
              <a:cs typeface="Arial" panose="020B0604020202020204" pitchFamily="34" charset="0"/>
            </a:endParaRPr>
          </a:p>
          <a:p>
            <a:pPr marL="0" indent="0">
              <a:lnSpc>
                <a:spcPct val="100000"/>
              </a:lnSpc>
              <a:buNone/>
            </a:pPr>
            <a:r>
              <a:rPr lang="en-ZA" sz="1800" b="1" dirty="0">
                <a:solidFill>
                  <a:schemeClr val="tx2"/>
                </a:solidFill>
                <a:latin typeface="Baskerville" panose="02020502070401020303" pitchFamily="18" charset="0"/>
                <a:ea typeface="Baskerville" panose="02020502070401020303" pitchFamily="18" charset="0"/>
                <a:cs typeface="Arial" panose="020B0604020202020204" pitchFamily="34" charset="0"/>
              </a:rPr>
              <a:t>Step 5</a:t>
            </a:r>
          </a:p>
          <a:p>
            <a:pPr marL="0" indent="0" algn="just">
              <a:lnSpc>
                <a:spcPct val="150000"/>
              </a:lnSpc>
              <a:buNone/>
            </a:pPr>
            <a:r>
              <a:rPr lang="en-ZA" sz="1800" dirty="0">
                <a:solidFill>
                  <a:schemeClr val="tx2"/>
                </a:solidFill>
                <a:latin typeface="Baskerville" panose="02020502070401020303" pitchFamily="18" charset="0"/>
                <a:ea typeface="Baskerville" panose="02020502070401020303" pitchFamily="18" charset="0"/>
                <a:cs typeface="Arial" panose="020B0604020202020204" pitchFamily="34" charset="0"/>
              </a:rPr>
              <a:t>Write relevant goals. Most organizations are made of different functional areas. Writing the most effective goals means making those goals relevant to everyone in the organization. Each group must understand how that goal pertains to their work duties and responsibilities.</a:t>
            </a:r>
          </a:p>
          <a:p>
            <a:pPr marL="0" indent="0">
              <a:lnSpc>
                <a:spcPct val="100000"/>
              </a:lnSpc>
              <a:buNone/>
            </a:pPr>
            <a:endParaRPr lang="en-ZA" sz="800" dirty="0">
              <a:solidFill>
                <a:schemeClr val="tx2"/>
              </a:solidFill>
              <a:latin typeface="Baskerville" panose="02020502070401020303" pitchFamily="18" charset="0"/>
              <a:ea typeface="Baskerville" panose="02020502070401020303" pitchFamily="18" charset="0"/>
              <a:cs typeface="Arial" panose="020B0604020202020204" pitchFamily="34" charset="0"/>
            </a:endParaRPr>
          </a:p>
          <a:p>
            <a:pPr marL="0" indent="0">
              <a:lnSpc>
                <a:spcPct val="100000"/>
              </a:lnSpc>
              <a:buNone/>
            </a:pPr>
            <a:r>
              <a:rPr lang="en-ZA" sz="1800" b="1" dirty="0">
                <a:solidFill>
                  <a:schemeClr val="tx2"/>
                </a:solidFill>
                <a:latin typeface="Baskerville" panose="02020502070401020303" pitchFamily="18" charset="0"/>
                <a:ea typeface="Baskerville" panose="02020502070401020303" pitchFamily="18" charset="0"/>
                <a:cs typeface="Arial" panose="020B0604020202020204" pitchFamily="34" charset="0"/>
              </a:rPr>
              <a:t>Step 6</a:t>
            </a:r>
          </a:p>
          <a:p>
            <a:pPr marL="0" indent="0">
              <a:lnSpc>
                <a:spcPct val="100000"/>
              </a:lnSpc>
              <a:buNone/>
            </a:pPr>
            <a:r>
              <a:rPr lang="en-ZA" sz="1800" dirty="0">
                <a:solidFill>
                  <a:schemeClr val="tx2"/>
                </a:solidFill>
                <a:latin typeface="Baskerville" panose="02020502070401020303" pitchFamily="18" charset="0"/>
                <a:ea typeface="Baskerville" panose="02020502070401020303" pitchFamily="18" charset="0"/>
                <a:cs typeface="Arial" panose="020B0604020202020204" pitchFamily="34" charset="0"/>
              </a:rPr>
              <a:t>Be timely. Give each of your goals a time limit. </a:t>
            </a:r>
          </a:p>
          <a:p>
            <a:pPr marL="0" indent="0">
              <a:lnSpc>
                <a:spcPct val="100000"/>
              </a:lnSpc>
              <a:buNone/>
            </a:pPr>
            <a:endParaRPr lang="en-ZA" sz="1800" dirty="0">
              <a:solidFill>
                <a:schemeClr val="tx2"/>
              </a:solidFill>
              <a:latin typeface="Baskerville" panose="02020502070401020303" pitchFamily="18" charset="0"/>
              <a:ea typeface="Baskerville" panose="02020502070401020303" pitchFamily="18" charset="0"/>
              <a:cs typeface="Arial" panose="020B0604020202020204" pitchFamily="34" charset="0"/>
            </a:endParaRPr>
          </a:p>
          <a:p>
            <a:pPr marL="0" indent="0">
              <a:lnSpc>
                <a:spcPct val="100000"/>
              </a:lnSpc>
              <a:buNone/>
            </a:pPr>
            <a:r>
              <a:rPr lang="en-ZA" sz="1800" b="1" dirty="0">
                <a:solidFill>
                  <a:schemeClr val="tx2"/>
                </a:solidFill>
                <a:latin typeface="Baskerville" panose="02020502070401020303" pitchFamily="18" charset="0"/>
                <a:ea typeface="Baskerville" panose="02020502070401020303" pitchFamily="18" charset="0"/>
                <a:cs typeface="Arial" panose="020B0604020202020204" pitchFamily="34" charset="0"/>
              </a:rPr>
              <a:t>Overall </a:t>
            </a:r>
          </a:p>
          <a:p>
            <a:pPr>
              <a:lnSpc>
                <a:spcPct val="100000"/>
              </a:lnSpc>
            </a:pPr>
            <a:r>
              <a:rPr lang="en-ZA" sz="1800" dirty="0">
                <a:solidFill>
                  <a:schemeClr val="tx2"/>
                </a:solidFill>
                <a:latin typeface="Baskerville" panose="02020502070401020303" pitchFamily="18" charset="0"/>
                <a:ea typeface="Baskerville" panose="02020502070401020303" pitchFamily="18" charset="0"/>
                <a:cs typeface="Arial" panose="020B0604020202020204" pitchFamily="34" charset="0"/>
              </a:rPr>
              <a:t>Identify your company's short-term business goals for a set period of time. ... </a:t>
            </a:r>
          </a:p>
          <a:p>
            <a:pPr>
              <a:lnSpc>
                <a:spcPct val="100000"/>
              </a:lnSpc>
            </a:pPr>
            <a:r>
              <a:rPr lang="en-ZA" sz="1800" dirty="0">
                <a:solidFill>
                  <a:schemeClr val="tx2"/>
                </a:solidFill>
                <a:latin typeface="Baskerville" panose="02020502070401020303" pitchFamily="18" charset="0"/>
                <a:ea typeface="Baskerville" panose="02020502070401020303" pitchFamily="18" charset="0"/>
                <a:cs typeface="Arial" panose="020B0604020202020204" pitchFamily="34" charset="0"/>
              </a:rPr>
              <a:t>Break down each goal into actionable business objectives. ... </a:t>
            </a:r>
          </a:p>
          <a:p>
            <a:pPr>
              <a:lnSpc>
                <a:spcPct val="100000"/>
              </a:lnSpc>
            </a:pPr>
            <a:r>
              <a:rPr lang="en-ZA" sz="1800" dirty="0">
                <a:solidFill>
                  <a:schemeClr val="tx2"/>
                </a:solidFill>
                <a:latin typeface="Baskerville" panose="02020502070401020303" pitchFamily="18" charset="0"/>
                <a:ea typeface="Baskerville" panose="02020502070401020303" pitchFamily="18" charset="0"/>
                <a:cs typeface="Arial" panose="020B0604020202020204" pitchFamily="34" charset="0"/>
              </a:rPr>
              <a:t>Ensure you objectives are measurable. ... </a:t>
            </a:r>
          </a:p>
          <a:p>
            <a:pPr>
              <a:lnSpc>
                <a:spcPct val="100000"/>
              </a:lnSpc>
            </a:pPr>
            <a:r>
              <a:rPr lang="en-ZA" sz="1800" dirty="0">
                <a:solidFill>
                  <a:schemeClr val="tx2"/>
                </a:solidFill>
                <a:latin typeface="Baskerville" panose="02020502070401020303" pitchFamily="18" charset="0"/>
                <a:ea typeface="Baskerville" panose="02020502070401020303" pitchFamily="18" charset="0"/>
                <a:cs typeface="Arial" panose="020B0604020202020204" pitchFamily="34" charset="0"/>
              </a:rPr>
              <a:t>Assign goal-related tasks to employees. ... </a:t>
            </a:r>
          </a:p>
          <a:p>
            <a:pPr>
              <a:lnSpc>
                <a:spcPct val="100000"/>
              </a:lnSpc>
            </a:pPr>
            <a:r>
              <a:rPr lang="en-ZA" sz="1800" dirty="0">
                <a:solidFill>
                  <a:schemeClr val="tx2"/>
                </a:solidFill>
                <a:latin typeface="Baskerville" panose="02020502070401020303" pitchFamily="18" charset="0"/>
                <a:ea typeface="Baskerville" panose="02020502070401020303" pitchFamily="18" charset="0"/>
                <a:cs typeface="Arial" panose="020B0604020202020204" pitchFamily="34" charset="0"/>
              </a:rPr>
              <a:t>Measure progress regularly</a:t>
            </a:r>
          </a:p>
          <a:p>
            <a:pPr marL="0" indent="0">
              <a:buNone/>
            </a:pPr>
            <a:endParaRPr lang="en-ZA" sz="1800" dirty="0">
              <a:solidFill>
                <a:schemeClr val="tx2"/>
              </a:solidFill>
              <a:latin typeface="Arial" panose="020B0604020202020204" pitchFamily="34" charset="0"/>
              <a:cs typeface="Arial" panose="020B0604020202020204" pitchFamily="34" charset="0"/>
            </a:endParaRPr>
          </a:p>
          <a:p>
            <a:pPr marL="0" indent="0">
              <a:buNone/>
            </a:pPr>
            <a:endParaRPr lang="en-Z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320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additive="base">
                                        <p:cTn id="2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heel(1)">
                                      <p:cBhvr>
                                        <p:cTn id="27" dur="2000"/>
                                        <p:tgtEl>
                                          <p:spTgt spid="4">
                                            <p:txEl>
                                              <p:pRg st="7" end="7"/>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wheel(1)">
                                      <p:cBhvr>
                                        <p:cTn id="30" dur="2000"/>
                                        <p:tgtEl>
                                          <p:spTgt spid="4">
                                            <p:txEl>
                                              <p:pRg st="8" end="8"/>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wheel(1)">
                                      <p:cBhvr>
                                        <p:cTn id="33" dur="2000"/>
                                        <p:tgtEl>
                                          <p:spTgt spid="4">
                                            <p:txEl>
                                              <p:pRg st="9" end="9"/>
                                            </p:txEl>
                                          </p:spTgt>
                                        </p:tgtEl>
                                      </p:cBhvr>
                                    </p:animEffect>
                                  </p:childTnLst>
                                </p:cTn>
                              </p:par>
                              <p:par>
                                <p:cTn id="34" presetID="21" presetClass="entr" presetSubtype="1" fill="hold" nodeType="withEffect">
                                  <p:stCondLst>
                                    <p:cond delay="0"/>
                                  </p:stCondLst>
                                  <p:childTnLst>
                                    <p:set>
                                      <p:cBhvr>
                                        <p:cTn id="35" dur="1" fill="hold">
                                          <p:stCondLst>
                                            <p:cond delay="0"/>
                                          </p:stCondLst>
                                        </p:cTn>
                                        <p:tgtEl>
                                          <p:spTgt spid="4">
                                            <p:txEl>
                                              <p:pRg st="10" end="10"/>
                                            </p:txEl>
                                          </p:spTgt>
                                        </p:tgtEl>
                                        <p:attrNameLst>
                                          <p:attrName>style.visibility</p:attrName>
                                        </p:attrNameLst>
                                      </p:cBhvr>
                                      <p:to>
                                        <p:strVal val="visible"/>
                                      </p:to>
                                    </p:set>
                                    <p:animEffect transition="in" filter="wheel(1)">
                                      <p:cBhvr>
                                        <p:cTn id="36" dur="2000"/>
                                        <p:tgtEl>
                                          <p:spTgt spid="4">
                                            <p:txEl>
                                              <p:pRg st="10" end="10"/>
                                            </p:txEl>
                                          </p:spTgt>
                                        </p:tgtEl>
                                      </p:cBhvr>
                                    </p:animEffect>
                                  </p:childTnLst>
                                </p:cTn>
                              </p:par>
                              <p:par>
                                <p:cTn id="37" presetID="21" presetClass="entr" presetSubtype="1" fill="hold" nodeType="with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animEffect transition="in" filter="wheel(1)">
                                      <p:cBhvr>
                                        <p:cTn id="39" dur="2000"/>
                                        <p:tgtEl>
                                          <p:spTgt spid="4">
                                            <p:txEl>
                                              <p:pRg st="11" end="11"/>
                                            </p:txEl>
                                          </p:spTgt>
                                        </p:tgtEl>
                                      </p:cBhvr>
                                    </p:animEffect>
                                  </p:childTnLst>
                                </p:cTn>
                              </p:par>
                              <p:par>
                                <p:cTn id="40" presetID="21" presetClass="entr" presetSubtype="1" fill="hold" nodeType="withEffect">
                                  <p:stCondLst>
                                    <p:cond delay="0"/>
                                  </p:stCondLst>
                                  <p:childTnLst>
                                    <p:set>
                                      <p:cBhvr>
                                        <p:cTn id="41" dur="1" fill="hold">
                                          <p:stCondLst>
                                            <p:cond delay="0"/>
                                          </p:stCondLst>
                                        </p:cTn>
                                        <p:tgtEl>
                                          <p:spTgt spid="4">
                                            <p:txEl>
                                              <p:pRg st="12" end="12"/>
                                            </p:txEl>
                                          </p:spTgt>
                                        </p:tgtEl>
                                        <p:attrNameLst>
                                          <p:attrName>style.visibility</p:attrName>
                                        </p:attrNameLst>
                                      </p:cBhvr>
                                      <p:to>
                                        <p:strVal val="visible"/>
                                      </p:to>
                                    </p:set>
                                    <p:animEffect transition="in" filter="wheel(1)">
                                      <p:cBhvr>
                                        <p:cTn id="42" dur="20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1E9B-A567-4E18-B2CB-BA96458C7D76}"/>
              </a:ext>
            </a:extLst>
          </p:cNvPr>
          <p:cNvSpPr>
            <a:spLocks noGrp="1"/>
          </p:cNvSpPr>
          <p:nvPr>
            <p:ph type="title"/>
          </p:nvPr>
        </p:nvSpPr>
        <p:spPr>
          <a:xfrm>
            <a:off x="0" y="0"/>
            <a:ext cx="12191999" cy="623455"/>
          </a:xfrm>
        </p:spPr>
        <p:txBody>
          <a:bodyPr>
            <a:normAutofit fontScale="90000"/>
          </a:bodyPr>
          <a:lstStyle/>
          <a:p>
            <a:pPr algn="ctr"/>
            <a:br>
              <a:rPr lang="en-ZA" b="1" dirty="0">
                <a:solidFill>
                  <a:srgbClr val="FF0000"/>
                </a:solidFill>
                <a:latin typeface="Arial" panose="020B0604020202020204" pitchFamily="34" charset="0"/>
                <a:cs typeface="Arial" panose="020B0604020202020204" pitchFamily="34" charset="0"/>
              </a:rPr>
            </a:br>
            <a:r>
              <a:rPr lang="en-ZA" sz="3600" b="1" dirty="0">
                <a:solidFill>
                  <a:srgbClr val="FF0000"/>
                </a:solidFill>
                <a:latin typeface="Arial" panose="020B0604020202020204" pitchFamily="34" charset="0"/>
                <a:cs typeface="Arial" panose="020B0604020202020204" pitchFamily="34" charset="0"/>
              </a:rPr>
              <a:t>THE MANAGEMENT AND ORGANISATION OF A BUSINESS</a:t>
            </a:r>
            <a:br>
              <a:rPr lang="en-ZA" sz="4900" b="1" dirty="0">
                <a:solidFill>
                  <a:srgbClr val="FF0000"/>
                </a:solidFill>
                <a:latin typeface="Arial" panose="020B0604020202020204" pitchFamily="34" charset="0"/>
                <a:cs typeface="Arial" panose="020B0604020202020204" pitchFamily="34" charset="0"/>
              </a:rPr>
            </a:br>
            <a:endParaRPr lang="en-ZA" b="1" dirty="0">
              <a:solidFill>
                <a:srgbClr val="FF0000"/>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4C068308-D177-4D41-9B6B-652E0841056C}"/>
              </a:ext>
            </a:extLst>
          </p:cNvPr>
          <p:cNvSpPr>
            <a:spLocks noGrp="1"/>
          </p:cNvSpPr>
          <p:nvPr>
            <p:ph idx="1"/>
          </p:nvPr>
        </p:nvSpPr>
        <p:spPr>
          <a:xfrm>
            <a:off x="0" y="762000"/>
            <a:ext cx="12191999" cy="6095999"/>
          </a:xfrm>
        </p:spPr>
        <p:txBody>
          <a:bodyPr>
            <a:normAutofit/>
          </a:bodyPr>
          <a:lstStyle/>
          <a:p>
            <a:endParaRPr lang="en-ZA" sz="800" dirty="0">
              <a:solidFill>
                <a:schemeClr val="tx2"/>
              </a:solidFill>
              <a:latin typeface="Arial" panose="020B0604020202020204" pitchFamily="34" charset="0"/>
              <a:cs typeface="Arial" panose="020B0604020202020204" pitchFamily="34" charset="0"/>
            </a:endParaRPr>
          </a:p>
          <a:p>
            <a:pPr marL="0" indent="0" algn="ctr">
              <a:buNone/>
            </a:pPr>
            <a:r>
              <a:rPr lang="en-ZA" dirty="0">
                <a:latin typeface="Baskerville" panose="02020502070401020303" pitchFamily="18" charset="0"/>
                <a:ea typeface="Baskerville" panose="02020502070401020303" pitchFamily="18" charset="0"/>
              </a:rPr>
              <a:t>The organization and management section of your business plan should </a:t>
            </a:r>
            <a:r>
              <a:rPr lang="en-ZA" b="1" dirty="0">
                <a:latin typeface="Baskerville" panose="02020502070401020303" pitchFamily="18" charset="0"/>
                <a:ea typeface="Baskerville" panose="02020502070401020303" pitchFamily="18" charset="0"/>
              </a:rPr>
              <a:t>summarize information about your business' structure and team</a:t>
            </a:r>
            <a:r>
              <a:rPr lang="en-ZA" dirty="0">
                <a:latin typeface="Baskerville" panose="02020502070401020303" pitchFamily="18" charset="0"/>
                <a:ea typeface="Baskerville" panose="02020502070401020303" pitchFamily="18" charset="0"/>
              </a:rPr>
              <a:t>. It usually comes after the market analysis section in a business plan</a:t>
            </a:r>
          </a:p>
          <a:p>
            <a:endParaRPr lang="en-ZA" sz="100" dirty="0">
              <a:solidFill>
                <a:schemeClr val="tx2"/>
              </a:solidFill>
              <a:latin typeface="Baskerville" panose="02020502070401020303" pitchFamily="18" charset="0"/>
              <a:ea typeface="Baskerville" panose="02020502070401020303" pitchFamily="18" charset="0"/>
              <a:cs typeface="Arial" panose="020B0604020202020204" pitchFamily="34" charset="0"/>
            </a:endParaRPr>
          </a:p>
          <a:p>
            <a:pPr marL="358775" indent="-358775" algn="just">
              <a:lnSpc>
                <a:spcPct val="150000"/>
              </a:lnSpc>
              <a:buClr>
                <a:srgbClr val="FF0000"/>
              </a:buClr>
              <a:buFont typeface="Wingdings" pitchFamily="2" charset="2"/>
              <a:buChar char="q"/>
            </a:pPr>
            <a:r>
              <a:rPr lang="en-ZA" sz="2000" dirty="0">
                <a:solidFill>
                  <a:schemeClr val="tx2"/>
                </a:solidFill>
                <a:latin typeface="Baskerville" panose="02020502070401020303" pitchFamily="18" charset="0"/>
                <a:ea typeface="Baskerville" panose="02020502070401020303" pitchFamily="18" charset="0"/>
                <a:cs typeface="Arial" panose="020B0604020202020204" pitchFamily="34" charset="0"/>
              </a:rPr>
              <a:t>Organisations are structured in a variety of ways, dependant on their objectives and culture. </a:t>
            </a:r>
          </a:p>
          <a:p>
            <a:pPr marL="358775" indent="-358775" algn="just">
              <a:lnSpc>
                <a:spcPct val="150000"/>
              </a:lnSpc>
              <a:buClr>
                <a:srgbClr val="FF0000"/>
              </a:buClr>
              <a:buFont typeface="Wingdings" pitchFamily="2" charset="2"/>
              <a:buChar char="q"/>
            </a:pPr>
            <a:r>
              <a:rPr lang="en-ZA" sz="2000" dirty="0">
                <a:solidFill>
                  <a:schemeClr val="tx2"/>
                </a:solidFill>
                <a:latin typeface="Baskerville" panose="02020502070401020303" pitchFamily="18" charset="0"/>
                <a:ea typeface="Baskerville" panose="02020502070401020303" pitchFamily="18" charset="0"/>
                <a:cs typeface="Arial" panose="020B0604020202020204" pitchFamily="34" charset="0"/>
              </a:rPr>
              <a:t>The structure of an organisation will determine the manner in which it operates and it’s performance. </a:t>
            </a:r>
          </a:p>
          <a:p>
            <a:pPr marL="358775" indent="-358775" algn="just">
              <a:lnSpc>
                <a:spcPct val="150000"/>
              </a:lnSpc>
              <a:buClr>
                <a:srgbClr val="FF0000"/>
              </a:buClr>
              <a:buFont typeface="Wingdings" pitchFamily="2" charset="2"/>
              <a:buChar char="q"/>
            </a:pPr>
            <a:r>
              <a:rPr lang="en-ZA" sz="2000" dirty="0">
                <a:solidFill>
                  <a:schemeClr val="tx2"/>
                </a:solidFill>
                <a:latin typeface="Baskerville" panose="02020502070401020303" pitchFamily="18" charset="0"/>
                <a:ea typeface="Baskerville" panose="02020502070401020303" pitchFamily="18" charset="0"/>
                <a:cs typeface="Arial" panose="020B0604020202020204" pitchFamily="34" charset="0"/>
              </a:rPr>
              <a:t>Structure allows the responsibilities for different functions and processes to be clearly allocated to different departments and employees. </a:t>
            </a:r>
          </a:p>
          <a:p>
            <a:pPr marL="358775" indent="-358775" algn="just">
              <a:lnSpc>
                <a:spcPct val="150000"/>
              </a:lnSpc>
              <a:buClr>
                <a:srgbClr val="FF0000"/>
              </a:buClr>
              <a:buFont typeface="Wingdings" pitchFamily="2" charset="2"/>
              <a:buChar char="q"/>
            </a:pPr>
            <a:r>
              <a:rPr lang="en-ZA" sz="2000" dirty="0">
                <a:solidFill>
                  <a:schemeClr val="tx2"/>
                </a:solidFill>
                <a:latin typeface="Baskerville" panose="02020502070401020303" pitchFamily="18" charset="0"/>
                <a:ea typeface="Baskerville" panose="02020502070401020303" pitchFamily="18" charset="0"/>
                <a:cs typeface="Arial" panose="020B0604020202020204" pitchFamily="34" charset="0"/>
              </a:rPr>
              <a:t>The wrong organisation structure will hinder the success of the business. </a:t>
            </a:r>
          </a:p>
        </p:txBody>
      </p:sp>
      <p:pic>
        <p:nvPicPr>
          <p:cNvPr id="6" name="Picture 5">
            <a:extLst>
              <a:ext uri="{FF2B5EF4-FFF2-40B4-BE49-F238E27FC236}">
                <a16:creationId xmlns:a16="http://schemas.microsoft.com/office/drawing/2014/main" id="{F90BF179-1997-481F-B82D-1E46494D27DE}"/>
              </a:ext>
            </a:extLst>
          </p:cNvPr>
          <p:cNvPicPr>
            <a:picLocks noChangeAspect="1"/>
          </p:cNvPicPr>
          <p:nvPr/>
        </p:nvPicPr>
        <p:blipFill>
          <a:blip r:embed="rId2"/>
          <a:stretch>
            <a:fillRect/>
          </a:stretch>
        </p:blipFill>
        <p:spPr>
          <a:xfrm>
            <a:off x="6880622" y="5153891"/>
            <a:ext cx="5311377" cy="1704109"/>
          </a:xfrm>
          <a:prstGeom prst="rect">
            <a:avLst/>
          </a:prstGeom>
        </p:spPr>
      </p:pic>
    </p:spTree>
    <p:extLst>
      <p:ext uri="{BB962C8B-B14F-4D97-AF65-F5344CB8AC3E}">
        <p14:creationId xmlns:p14="http://schemas.microsoft.com/office/powerpoint/2010/main" val="40628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6514-230A-48B6-B604-203A9FD35D98}"/>
              </a:ext>
            </a:extLst>
          </p:cNvPr>
          <p:cNvSpPr>
            <a:spLocks noGrp="1"/>
          </p:cNvSpPr>
          <p:nvPr>
            <p:ph type="title"/>
          </p:nvPr>
        </p:nvSpPr>
        <p:spPr/>
        <p:txBody>
          <a:bodyPr/>
          <a:lstStyle/>
          <a:p>
            <a:pPr algn="ctr"/>
            <a:r>
              <a:rPr lang="en-ZA" b="1" dirty="0">
                <a:solidFill>
                  <a:srgbClr val="FF0000"/>
                </a:solidFill>
                <a:latin typeface="Arial" panose="020B0604020202020204" pitchFamily="34" charset="0"/>
                <a:cs typeface="Arial" panose="020B0604020202020204" pitchFamily="34" charset="0"/>
              </a:rPr>
              <a:t>INTRODUCTION</a:t>
            </a:r>
          </a:p>
        </p:txBody>
      </p:sp>
      <p:sp>
        <p:nvSpPr>
          <p:cNvPr id="3" name="Content Placeholder 2">
            <a:extLst>
              <a:ext uri="{FF2B5EF4-FFF2-40B4-BE49-F238E27FC236}">
                <a16:creationId xmlns:a16="http://schemas.microsoft.com/office/drawing/2014/main" id="{9EB81191-2512-48B5-95A5-85F3121CD2CE}"/>
              </a:ext>
            </a:extLst>
          </p:cNvPr>
          <p:cNvSpPr>
            <a:spLocks noGrp="1"/>
          </p:cNvSpPr>
          <p:nvPr>
            <p:ph idx="1"/>
          </p:nvPr>
        </p:nvSpPr>
        <p:spPr/>
        <p:txBody>
          <a:bodyPr>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8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Company Introduction</a:t>
            </a:r>
          </a:p>
          <a:p>
            <a:pPr marL="0" marR="0" lvl="0" indent="0" algn="l" defTabSz="914400" rtl="0" eaLnBrk="1" fontAlgn="auto" latinLnBrk="0" hangingPunct="1">
              <a:lnSpc>
                <a:spcPct val="160000"/>
              </a:lnSpc>
              <a:spcBef>
                <a:spcPts val="1000"/>
              </a:spcBef>
              <a:spcAft>
                <a:spcPts val="0"/>
              </a:spcAft>
              <a:buClrTx/>
              <a:buSzTx/>
              <a:buFont typeface="Arial" panose="020B0604020202020204" pitchFamily="34" charset="0"/>
              <a:buNone/>
              <a:tabLst/>
              <a:defRPr/>
            </a:pPr>
            <a:r>
              <a:rPr kumimoji="0" lang="en-ZA"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Moripe Holdings is an enterprise development service provider which delivers accredited broad range of solutions.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Operational since 2003,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Accredited with: </a:t>
            </a:r>
          </a:p>
          <a:p>
            <a:pPr marL="720725" marR="0" lvl="0" indent="-360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Service Seta</a:t>
            </a:r>
          </a:p>
          <a:p>
            <a:pPr marL="720725" marR="0" lvl="0" indent="-360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TETA </a:t>
            </a:r>
          </a:p>
          <a:p>
            <a:pPr marL="720725" marR="0" lvl="0" indent="-360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ETDP </a:t>
            </a:r>
          </a:p>
          <a:p>
            <a:pPr marL="720725" marR="0" lvl="0" indent="-360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MICT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Facilitator Details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 Name: Sue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 Surname: </a:t>
            </a:r>
            <a:r>
              <a:rPr kumimoji="0" lang="en-ZA" sz="1800" b="0" i="0" u="none" strike="noStrike" kern="1200" cap="none" spc="0" normalizeH="0" baseline="0" noProof="0" dirty="0" err="1">
                <a:ln>
                  <a:noFill/>
                </a:ln>
                <a:solidFill>
                  <a:srgbClr val="44546A"/>
                </a:solidFill>
                <a:effectLst/>
                <a:uLnTx/>
                <a:uFillTx/>
                <a:latin typeface="Arial" panose="020B0604020202020204" pitchFamily="34" charset="0"/>
                <a:ea typeface="+mn-ea"/>
                <a:cs typeface="Arial" panose="020B0604020202020204" pitchFamily="34" charset="0"/>
              </a:rPr>
              <a:t>Nkwanyana-Uzo</a:t>
            </a:r>
            <a:endParaRPr kumimoji="0" lang="en-ZA"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a:p>
            <a:pPr marL="0" indent="0">
              <a:buNone/>
            </a:pPr>
            <a:endParaRPr lang="en-ZA" dirty="0"/>
          </a:p>
        </p:txBody>
      </p:sp>
    </p:spTree>
    <p:extLst>
      <p:ext uri="{BB962C8B-B14F-4D97-AF65-F5344CB8AC3E}">
        <p14:creationId xmlns:p14="http://schemas.microsoft.com/office/powerpoint/2010/main" val="1600431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34007-48F2-4517-8DC7-ABE72B1456B8}"/>
              </a:ext>
            </a:extLst>
          </p:cNvPr>
          <p:cNvSpPr>
            <a:spLocks noGrp="1"/>
          </p:cNvSpPr>
          <p:nvPr>
            <p:ph type="title"/>
          </p:nvPr>
        </p:nvSpPr>
        <p:spPr>
          <a:xfrm>
            <a:off x="838200" y="0"/>
            <a:ext cx="10515600" cy="549275"/>
          </a:xfrm>
        </p:spPr>
        <p:txBody>
          <a:bodyPr>
            <a:normAutofit fontScale="90000"/>
          </a:bodyPr>
          <a:lstStyle/>
          <a:p>
            <a:pPr algn="ctr"/>
            <a:r>
              <a:rPr lang="en-ZA" b="1" dirty="0">
                <a:solidFill>
                  <a:srgbClr val="FF0000"/>
                </a:solidFill>
                <a:latin typeface="Arial" panose="020B0604020202020204" pitchFamily="34" charset="0"/>
                <a:cs typeface="Arial" panose="020B0604020202020204" pitchFamily="34" charset="0"/>
              </a:rPr>
              <a:t>THE BUSINESS STRUCTURE</a:t>
            </a:r>
          </a:p>
        </p:txBody>
      </p:sp>
      <p:sp>
        <p:nvSpPr>
          <p:cNvPr id="3" name="Content Placeholder 2">
            <a:extLst>
              <a:ext uri="{FF2B5EF4-FFF2-40B4-BE49-F238E27FC236}">
                <a16:creationId xmlns:a16="http://schemas.microsoft.com/office/drawing/2014/main" id="{51332BD9-F87A-463D-8981-4D0A8A17C86E}"/>
              </a:ext>
            </a:extLst>
          </p:cNvPr>
          <p:cNvSpPr>
            <a:spLocks noGrp="1"/>
          </p:cNvSpPr>
          <p:nvPr>
            <p:ph idx="1"/>
          </p:nvPr>
        </p:nvSpPr>
        <p:spPr>
          <a:xfrm>
            <a:off x="0" y="692727"/>
            <a:ext cx="12192000" cy="6165273"/>
          </a:xfrm>
        </p:spPr>
        <p:txBody>
          <a:bodyPr>
            <a:normAutofit fontScale="92500" lnSpcReduction="20000"/>
          </a:bodyPr>
          <a:lstStyle/>
          <a:p>
            <a:endParaRPr lang="en-ZA" sz="700" dirty="0">
              <a:solidFill>
                <a:schemeClr val="tx2"/>
              </a:solidFill>
              <a:latin typeface="Arial" panose="020B0604020202020204" pitchFamily="34" charset="0"/>
              <a:cs typeface="Arial" panose="020B0604020202020204" pitchFamily="34" charset="0"/>
            </a:endParaRPr>
          </a:p>
          <a:p>
            <a:pPr marL="0" indent="0" algn="ctr">
              <a:lnSpc>
                <a:spcPct val="150000"/>
              </a:lnSpc>
              <a:buNone/>
            </a:pPr>
            <a:r>
              <a:rPr lang="en-ZA" sz="2400" dirty="0">
                <a:latin typeface="Baskerville" panose="02020502070401020303" pitchFamily="18" charset="0"/>
                <a:ea typeface="Baskerville" panose="02020502070401020303" pitchFamily="18" charset="0"/>
              </a:rPr>
              <a:t>A business structure </a:t>
            </a:r>
            <a:r>
              <a:rPr lang="en-ZA" sz="2400" b="1" dirty="0">
                <a:latin typeface="Baskerville" panose="02020502070401020303" pitchFamily="18" charset="0"/>
                <a:ea typeface="Baskerville" panose="02020502070401020303" pitchFamily="18" charset="0"/>
              </a:rPr>
              <a:t>describes the legal structure of a company that influences the day-to-day operations of a business</a:t>
            </a:r>
            <a:r>
              <a:rPr lang="en-ZA" sz="2400" dirty="0">
                <a:latin typeface="Baskerville" panose="02020502070401020303" pitchFamily="18" charset="0"/>
                <a:ea typeface="Baskerville" panose="02020502070401020303" pitchFamily="18" charset="0"/>
              </a:rPr>
              <a:t>. A sole proprietorship and partnership are simple to set up since they are not required to meet ongoing requirements such as shareholder meetings and voting.</a:t>
            </a:r>
          </a:p>
          <a:p>
            <a:pPr>
              <a:lnSpc>
                <a:spcPct val="150000"/>
              </a:lnSpc>
            </a:pPr>
            <a:endParaRPr lang="en-ZA" sz="1100" dirty="0">
              <a:solidFill>
                <a:schemeClr val="tx2"/>
              </a:solidFill>
              <a:latin typeface="Baskerville" panose="02020502070401020303" pitchFamily="18" charset="0"/>
              <a:ea typeface="Baskerville" panose="02020502070401020303" pitchFamily="18" charset="0"/>
              <a:cs typeface="Arial" panose="020B0604020202020204" pitchFamily="34" charset="0"/>
            </a:endParaRPr>
          </a:p>
          <a:p>
            <a:pPr marL="0" indent="0" algn="ctr">
              <a:lnSpc>
                <a:spcPct val="150000"/>
              </a:lnSpc>
              <a:buNone/>
            </a:pPr>
            <a:r>
              <a:rPr lang="en-ZA" sz="2400" dirty="0">
                <a:latin typeface="Baskerville" panose="02020502070401020303" pitchFamily="18" charset="0"/>
                <a:ea typeface="Baskerville" panose="02020502070401020303" pitchFamily="18" charset="0"/>
              </a:rPr>
              <a:t>An organizational structure </a:t>
            </a:r>
            <a:r>
              <a:rPr lang="en-ZA" sz="2400" b="1" dirty="0">
                <a:latin typeface="Baskerville" panose="02020502070401020303" pitchFamily="18" charset="0"/>
                <a:ea typeface="Baskerville" panose="02020502070401020303" pitchFamily="18" charset="0"/>
              </a:rPr>
              <a:t>defines how activities</a:t>
            </a:r>
            <a:r>
              <a:rPr lang="en-ZA" sz="2400" dirty="0">
                <a:latin typeface="Baskerville" panose="02020502070401020303" pitchFamily="18" charset="0"/>
                <a:ea typeface="Baskerville" panose="02020502070401020303" pitchFamily="18" charset="0"/>
              </a:rPr>
              <a:t> such as task allocation, coordination, and supervision are directed toward the achievement of organizational aims. Organizational structure affects organizational action and provides the foundation on which standard operating procedures and routines rest</a:t>
            </a:r>
          </a:p>
          <a:p>
            <a:pPr marL="0" indent="0" algn="ctr">
              <a:lnSpc>
                <a:spcPct val="100000"/>
              </a:lnSpc>
              <a:buNone/>
            </a:pPr>
            <a:endParaRPr lang="en-ZA" sz="900" dirty="0">
              <a:latin typeface="Baskerville" panose="02020502070401020303" pitchFamily="18" charset="0"/>
              <a:ea typeface="Baskerville" panose="02020502070401020303" pitchFamily="18" charset="0"/>
            </a:endParaRPr>
          </a:p>
          <a:p>
            <a:pPr marL="400050" indent="-400050">
              <a:lnSpc>
                <a:spcPct val="150000"/>
              </a:lnSpc>
              <a:buClr>
                <a:srgbClr val="FF0000"/>
              </a:buClr>
              <a:buFont typeface="Wingdings" pitchFamily="2" charset="2"/>
              <a:buChar char="Ø"/>
            </a:pPr>
            <a:r>
              <a:rPr lang="en-ZA" sz="2400" dirty="0">
                <a:latin typeface="Baskerville" panose="02020502070401020303" pitchFamily="18" charset="0"/>
                <a:ea typeface="Baskerville" panose="02020502070401020303" pitchFamily="18" charset="0"/>
              </a:rPr>
              <a:t>Business structure, processes design and job design are </a:t>
            </a:r>
            <a:r>
              <a:rPr lang="en-ZA" sz="2400" b="1" dirty="0">
                <a:latin typeface="Baskerville" panose="02020502070401020303" pitchFamily="18" charset="0"/>
                <a:ea typeface="Baskerville" panose="02020502070401020303" pitchFamily="18" charset="0"/>
              </a:rPr>
              <a:t>key areas for success </a:t>
            </a:r>
            <a:r>
              <a:rPr lang="en-ZA" sz="2400" dirty="0">
                <a:latin typeface="Baskerville" panose="02020502070401020303" pitchFamily="18" charset="0"/>
                <a:ea typeface="Baskerville" panose="02020502070401020303" pitchFamily="18" charset="0"/>
              </a:rPr>
              <a:t>in strategy implementation. </a:t>
            </a:r>
          </a:p>
          <a:p>
            <a:pPr marL="400050" indent="-400050">
              <a:lnSpc>
                <a:spcPct val="150000"/>
              </a:lnSpc>
              <a:buClr>
                <a:srgbClr val="FF0000"/>
              </a:buClr>
              <a:buFont typeface="Wingdings" pitchFamily="2" charset="2"/>
              <a:buChar char="Ø"/>
            </a:pPr>
            <a:r>
              <a:rPr lang="en-ZA" sz="2400" dirty="0">
                <a:latin typeface="Baskerville" panose="02020502070401020303" pitchFamily="18" charset="0"/>
                <a:ea typeface="Baskerville" panose="02020502070401020303" pitchFamily="18" charset="0"/>
              </a:rPr>
              <a:t>The organisational structure must </a:t>
            </a:r>
            <a:r>
              <a:rPr lang="en-ZA" sz="2400" b="1" dirty="0">
                <a:latin typeface="Baskerville" panose="02020502070401020303" pitchFamily="18" charset="0"/>
                <a:ea typeface="Baskerville" panose="02020502070401020303" pitchFamily="18" charset="0"/>
              </a:rPr>
              <a:t>reflect strategy</a:t>
            </a:r>
            <a:r>
              <a:rPr lang="en-ZA" sz="2400" dirty="0">
                <a:latin typeface="Baskerville" panose="02020502070401020303" pitchFamily="18" charset="0"/>
                <a:ea typeface="Baskerville" panose="02020502070401020303" pitchFamily="18" charset="0"/>
              </a:rPr>
              <a:t>, work flows (processes) must channel effort to strategic outcomes and jobs must reflect the essence of what is being aimed </a:t>
            </a:r>
            <a:r>
              <a:rPr lang="en-ZA" sz="2000" dirty="0">
                <a:latin typeface="Baskerville" panose="02020502070401020303" pitchFamily="18" charset="0"/>
                <a:ea typeface="Baskerville" panose="02020502070401020303" pitchFamily="18" charset="0"/>
                <a:cs typeface="Arial" panose="020B0604020202020204" pitchFamily="34" charset="0"/>
              </a:rPr>
              <a:t>for.</a:t>
            </a:r>
          </a:p>
          <a:p>
            <a:endParaRPr lang="en-ZA" sz="1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121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5" end="5"/>
                                            </p:txEl>
                                          </p:spTgt>
                                        </p:tgtEl>
                                      </p:cBhvr>
                                    </p:animEffect>
                                  </p:childTnLst>
                                </p:cTn>
                              </p:par>
                              <p:par>
                                <p:cTn id="24" presetID="55"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p:cTn id="26"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1855E-66F6-46F9-A317-9F903BDD7A8D}"/>
              </a:ext>
            </a:extLst>
          </p:cNvPr>
          <p:cNvSpPr>
            <a:spLocks noGrp="1"/>
          </p:cNvSpPr>
          <p:nvPr>
            <p:ph type="title"/>
          </p:nvPr>
        </p:nvSpPr>
        <p:spPr>
          <a:xfrm>
            <a:off x="124691" y="0"/>
            <a:ext cx="12067309" cy="779463"/>
          </a:xfrm>
        </p:spPr>
        <p:txBody>
          <a:bodyPr>
            <a:normAutofit/>
          </a:bodyPr>
          <a:lstStyle/>
          <a:p>
            <a:pPr algn="ctr"/>
            <a:r>
              <a:rPr lang="en-ZA" sz="3600" b="1" dirty="0">
                <a:solidFill>
                  <a:srgbClr val="FF0000"/>
                </a:solidFill>
                <a:latin typeface="Arial" panose="020B0604020202020204" pitchFamily="34" charset="0"/>
                <a:cs typeface="Arial" panose="020B0604020202020204" pitchFamily="34" charset="0"/>
              </a:rPr>
              <a:t>MANAGEMENT ROLES AND RESPONSIBILITIES </a:t>
            </a:r>
          </a:p>
        </p:txBody>
      </p:sp>
      <p:sp>
        <p:nvSpPr>
          <p:cNvPr id="3" name="Content Placeholder 2">
            <a:extLst>
              <a:ext uri="{FF2B5EF4-FFF2-40B4-BE49-F238E27FC236}">
                <a16:creationId xmlns:a16="http://schemas.microsoft.com/office/drawing/2014/main" id="{B27F521B-50CD-4BCE-AF8B-8BD5D289863A}"/>
              </a:ext>
            </a:extLst>
          </p:cNvPr>
          <p:cNvSpPr>
            <a:spLocks noGrp="1"/>
          </p:cNvSpPr>
          <p:nvPr>
            <p:ph idx="1"/>
          </p:nvPr>
        </p:nvSpPr>
        <p:spPr>
          <a:xfrm>
            <a:off x="0" y="779464"/>
            <a:ext cx="12192000" cy="6078536"/>
          </a:xfrm>
        </p:spPr>
        <p:txBody>
          <a:bodyPr>
            <a:normAutofit/>
          </a:bodyPr>
          <a:lstStyle/>
          <a:p>
            <a:endParaRPr lang="en-ZA" sz="800" dirty="0">
              <a:solidFill>
                <a:schemeClr val="tx2"/>
              </a:solidFill>
              <a:latin typeface="Arial" panose="020B0604020202020204" pitchFamily="34" charset="0"/>
              <a:cs typeface="Arial" panose="020B0604020202020204" pitchFamily="34" charset="0"/>
            </a:endParaRPr>
          </a:p>
          <a:p>
            <a:pPr marL="0" indent="0" algn="ctr">
              <a:buNone/>
            </a:pPr>
            <a:r>
              <a:rPr lang="en-ZA" dirty="0">
                <a:latin typeface="Baskerville" panose="02020502070401020303" pitchFamily="18" charset="0"/>
                <a:ea typeface="Baskerville" panose="02020502070401020303" pitchFamily="18" charset="0"/>
              </a:rPr>
              <a:t>The primary functions of managers are </a:t>
            </a:r>
            <a:r>
              <a:rPr lang="en-ZA" b="1" dirty="0">
                <a:latin typeface="Baskerville" panose="02020502070401020303" pitchFamily="18" charset="0"/>
                <a:ea typeface="Baskerville" panose="02020502070401020303" pitchFamily="18" charset="0"/>
              </a:rPr>
              <a:t>planning, organizing, leading, and controlling</a:t>
            </a:r>
            <a:r>
              <a:rPr lang="en-ZA" dirty="0">
                <a:latin typeface="Baskerville" panose="02020502070401020303" pitchFamily="18" charset="0"/>
                <a:ea typeface="Baskerville" panose="02020502070401020303" pitchFamily="18" charset="0"/>
              </a:rPr>
              <a:t>.</a:t>
            </a:r>
          </a:p>
          <a:p>
            <a:pPr marL="0" indent="0" algn="ctr">
              <a:buNone/>
            </a:pPr>
            <a:endParaRPr lang="en-ZA" sz="100" dirty="0">
              <a:latin typeface="Baskerville" panose="02020502070401020303" pitchFamily="18" charset="0"/>
              <a:ea typeface="Baskerville" panose="02020502070401020303" pitchFamily="18" charset="0"/>
              <a:cs typeface="Arial" panose="020B0604020202020204" pitchFamily="34" charset="0"/>
            </a:endParaRPr>
          </a:p>
          <a:p>
            <a:pPr marL="0" indent="0" algn="ctr">
              <a:buNone/>
            </a:pPr>
            <a:r>
              <a:rPr lang="en-ZA" dirty="0">
                <a:latin typeface="Baskerville" panose="02020502070401020303" pitchFamily="18" charset="0"/>
                <a:ea typeface="Baskerville" panose="02020502070401020303" pitchFamily="18" charset="0"/>
              </a:rPr>
              <a:t>Managers </a:t>
            </a:r>
            <a:r>
              <a:rPr lang="en-ZA" dirty="0">
                <a:latin typeface="Baskerville" panose="02020502070401020303" pitchFamily="18" charset="0"/>
                <a:ea typeface="Baskerville" panose="02020502070401020303" pitchFamily="18" charset="0"/>
                <a:hlinkClick r:id="rId2">
                  <a:extLst>
                    <a:ext uri="{A12FA001-AC4F-418D-AE19-62706E023703}">
                      <ahyp:hlinkClr xmlns:ahyp="http://schemas.microsoft.com/office/drawing/2018/hyperlinkcolor" val="tx"/>
                    </a:ext>
                  </a:extLst>
                </a:hlinkClick>
              </a:rPr>
              <a:t>shape the culture</a:t>
            </a:r>
            <a:r>
              <a:rPr lang="en-ZA" dirty="0">
                <a:latin typeface="Baskerville" panose="02020502070401020303" pitchFamily="18" charset="0"/>
                <a:ea typeface="Baskerville" panose="02020502070401020303" pitchFamily="18" charset="0"/>
              </a:rPr>
              <a:t> of their teams and workplaces. They usually play both an </a:t>
            </a:r>
            <a:r>
              <a:rPr lang="en-ZA" dirty="0">
                <a:latin typeface="Baskerville" panose="02020502070401020303" pitchFamily="18" charset="0"/>
                <a:ea typeface="Baskerville" panose="02020502070401020303" pitchFamily="18" charset="0"/>
                <a:hlinkClick r:id="rId3">
                  <a:extLst>
                    <a:ext uri="{A12FA001-AC4F-418D-AE19-62706E023703}">
                      <ahyp:hlinkClr xmlns:ahyp="http://schemas.microsoft.com/office/drawing/2018/hyperlinkcolor" val="tx"/>
                    </a:ext>
                  </a:extLst>
                </a:hlinkClick>
              </a:rPr>
              <a:t>administrative and leadership role</a:t>
            </a:r>
            <a:r>
              <a:rPr lang="en-ZA" dirty="0">
                <a:latin typeface="Baskerville" panose="02020502070401020303" pitchFamily="18" charset="0"/>
                <a:ea typeface="Baskerville" panose="02020502070401020303" pitchFamily="18" charset="0"/>
              </a:rPr>
              <a:t> and they require a diverse set of skills to be successful.</a:t>
            </a:r>
          </a:p>
          <a:p>
            <a:pPr marL="0" indent="0" algn="ctr">
              <a:buNone/>
            </a:pPr>
            <a:endParaRPr lang="en-ZA" sz="1800" dirty="0">
              <a:latin typeface="Baskerville" panose="02020502070401020303" pitchFamily="18" charset="0"/>
              <a:ea typeface="Baskerville" panose="02020502070401020303" pitchFamily="18" charset="0"/>
              <a:cs typeface="Arial" panose="020B0604020202020204" pitchFamily="34" charset="0"/>
            </a:endParaRPr>
          </a:p>
          <a:p>
            <a:pPr marL="0" indent="0" algn="ctr">
              <a:buNone/>
            </a:pPr>
            <a:endParaRPr lang="en-ZA" sz="1800" dirty="0">
              <a:latin typeface="Baskerville" panose="02020502070401020303" pitchFamily="18" charset="0"/>
              <a:ea typeface="Baskerville" panose="02020502070401020303" pitchFamily="18" charset="0"/>
              <a:cs typeface="Arial" panose="020B0604020202020204" pitchFamily="34" charset="0"/>
            </a:endParaRPr>
          </a:p>
          <a:p>
            <a:pPr marL="0" indent="0" algn="ctr">
              <a:buNone/>
            </a:pPr>
            <a:endParaRPr lang="en-ZA" sz="1800" dirty="0">
              <a:latin typeface="Baskerville" panose="02020502070401020303" pitchFamily="18" charset="0"/>
              <a:ea typeface="Baskerville" panose="02020502070401020303" pitchFamily="18" charset="0"/>
              <a:cs typeface="Arial" panose="020B0604020202020204" pitchFamily="34" charset="0"/>
            </a:endParaRPr>
          </a:p>
          <a:p>
            <a:pPr marL="0" indent="0" algn="ctr">
              <a:buNone/>
            </a:pPr>
            <a:endParaRPr lang="en-ZA" sz="1800" dirty="0">
              <a:latin typeface="Baskerville" panose="02020502070401020303" pitchFamily="18" charset="0"/>
              <a:ea typeface="Baskerville" panose="02020502070401020303" pitchFamily="18" charset="0"/>
              <a:cs typeface="Arial" panose="020B0604020202020204" pitchFamily="34" charset="0"/>
            </a:endParaRPr>
          </a:p>
          <a:p>
            <a:pPr marL="0" indent="0" algn="ctr">
              <a:buNone/>
            </a:pPr>
            <a:endParaRPr lang="en-ZA" sz="1800" dirty="0">
              <a:latin typeface="Baskerville" panose="02020502070401020303" pitchFamily="18" charset="0"/>
              <a:ea typeface="Baskerville" panose="02020502070401020303" pitchFamily="18" charset="0"/>
              <a:cs typeface="Arial" panose="020B0604020202020204" pitchFamily="34" charset="0"/>
            </a:endParaRPr>
          </a:p>
          <a:p>
            <a:pPr marL="496888" indent="-496888" algn="just">
              <a:buClr>
                <a:srgbClr val="FF0000"/>
              </a:buClr>
              <a:buFont typeface="Wingdings" pitchFamily="2" charset="2"/>
              <a:buChar char="ü"/>
            </a:pPr>
            <a:r>
              <a:rPr lang="en-ZA" dirty="0">
                <a:latin typeface="Baskerville" panose="02020502070401020303" pitchFamily="18" charset="0"/>
                <a:ea typeface="Baskerville" panose="02020502070401020303" pitchFamily="18" charset="0"/>
              </a:rPr>
              <a:t>Job analysis is the process of getting detailed information about jobs</a:t>
            </a:r>
          </a:p>
          <a:p>
            <a:pPr marL="496888" indent="-496888" algn="just">
              <a:buClr>
                <a:srgbClr val="FF0000"/>
              </a:buClr>
              <a:buFont typeface="Wingdings" pitchFamily="2" charset="2"/>
              <a:buChar char="ü"/>
            </a:pPr>
            <a:r>
              <a:rPr lang="en-ZA" dirty="0">
                <a:latin typeface="Baskerville" panose="02020502070401020303" pitchFamily="18" charset="0"/>
                <a:ea typeface="Baskerville" panose="02020502070401020303" pitchFamily="18" charset="0"/>
              </a:rPr>
              <a:t>Job analysis helps with work flow analysis by helping to identify two things, namely the: processes necessary to achieve the outputs</a:t>
            </a:r>
            <a:r>
              <a:rPr lang="en-ZA" sz="2000" dirty="0">
                <a:latin typeface="Baskerville" panose="02020502070401020303" pitchFamily="18" charset="0"/>
                <a:ea typeface="Baskerville" panose="02020502070401020303" pitchFamily="18" charset="0"/>
                <a:cs typeface="Arial" panose="020B0604020202020204" pitchFamily="34" charset="0"/>
              </a:rPr>
              <a:t>.</a:t>
            </a:r>
          </a:p>
        </p:txBody>
      </p:sp>
      <p:pic>
        <p:nvPicPr>
          <p:cNvPr id="4" name="Picture 3">
            <a:extLst>
              <a:ext uri="{FF2B5EF4-FFF2-40B4-BE49-F238E27FC236}">
                <a16:creationId xmlns:a16="http://schemas.microsoft.com/office/drawing/2014/main" id="{112952A3-3D3F-46AA-8A28-C752C98155F4}"/>
              </a:ext>
            </a:extLst>
          </p:cNvPr>
          <p:cNvPicPr>
            <a:picLocks noChangeAspect="1"/>
          </p:cNvPicPr>
          <p:nvPr/>
        </p:nvPicPr>
        <p:blipFill rotWithShape="1">
          <a:blip r:embed="rId4"/>
          <a:srcRect t="16238"/>
          <a:stretch/>
        </p:blipFill>
        <p:spPr>
          <a:xfrm>
            <a:off x="4142509" y="3269674"/>
            <a:ext cx="4910298" cy="1863636"/>
          </a:xfrm>
          <a:prstGeom prst="rect">
            <a:avLst/>
          </a:prstGeom>
        </p:spPr>
      </p:pic>
    </p:spTree>
    <p:extLst>
      <p:ext uri="{BB962C8B-B14F-4D97-AF65-F5344CB8AC3E}">
        <p14:creationId xmlns:p14="http://schemas.microsoft.com/office/powerpoint/2010/main" val="263106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p:cTn id="23"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9" end="9"/>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p:cTn id="29"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F6466-3B1D-46AE-96D1-6078647DF065}"/>
              </a:ext>
            </a:extLst>
          </p:cNvPr>
          <p:cNvSpPr>
            <a:spLocks noGrp="1"/>
          </p:cNvSpPr>
          <p:nvPr>
            <p:ph type="title"/>
          </p:nvPr>
        </p:nvSpPr>
        <p:spPr>
          <a:xfrm>
            <a:off x="0" y="84920"/>
            <a:ext cx="12192000" cy="663226"/>
          </a:xfrm>
        </p:spPr>
        <p:txBody>
          <a:bodyPr>
            <a:normAutofit fontScale="90000"/>
          </a:bodyPr>
          <a:lstStyle/>
          <a:p>
            <a:pPr algn="ctr"/>
            <a:br>
              <a:rPr lang="en-ZA" b="1" dirty="0">
                <a:solidFill>
                  <a:srgbClr val="FF0000"/>
                </a:solidFill>
                <a:latin typeface="Arial" panose="020B0604020202020204" pitchFamily="34" charset="0"/>
                <a:cs typeface="Arial" panose="020B0604020202020204" pitchFamily="34" charset="0"/>
              </a:rPr>
            </a:br>
            <a:r>
              <a:rPr lang="en-ZA" sz="4900" b="1" dirty="0">
                <a:solidFill>
                  <a:srgbClr val="FF0000"/>
                </a:solidFill>
                <a:latin typeface="Arial" panose="020B0604020202020204" pitchFamily="34" charset="0"/>
                <a:cs typeface="Arial" panose="020B0604020202020204" pitchFamily="34" charset="0"/>
              </a:rPr>
              <a:t>THE PRODUCTS OR SERVICES OFFERINGS </a:t>
            </a:r>
            <a:br>
              <a:rPr lang="en-ZA" sz="4900" b="1" dirty="0">
                <a:solidFill>
                  <a:srgbClr val="FF0000"/>
                </a:solidFill>
                <a:latin typeface="Arial" panose="020B0604020202020204" pitchFamily="34" charset="0"/>
                <a:cs typeface="Arial" panose="020B0604020202020204" pitchFamily="34" charset="0"/>
              </a:rPr>
            </a:br>
            <a:endParaRPr lang="en-ZA"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EC1D5A6-0674-4E79-9D72-6028175CA19F}"/>
              </a:ext>
            </a:extLst>
          </p:cNvPr>
          <p:cNvSpPr>
            <a:spLocks noGrp="1"/>
          </p:cNvSpPr>
          <p:nvPr>
            <p:ph idx="1"/>
          </p:nvPr>
        </p:nvSpPr>
        <p:spPr>
          <a:xfrm>
            <a:off x="0" y="886691"/>
            <a:ext cx="12192000" cy="5971309"/>
          </a:xfrm>
        </p:spPr>
        <p:txBody>
          <a:bodyPr>
            <a:normAutofit/>
          </a:bodyPr>
          <a:lstStyle/>
          <a:p>
            <a:pPr marL="0" indent="0" algn="ctr">
              <a:lnSpc>
                <a:spcPct val="100000"/>
              </a:lnSpc>
              <a:buNone/>
            </a:pPr>
            <a:r>
              <a:rPr lang="en-ZA" dirty="0">
                <a:latin typeface="Baskerville" panose="02020502070401020303" pitchFamily="18" charset="0"/>
                <a:ea typeface="Baskerville" panose="02020502070401020303" pitchFamily="18" charset="0"/>
              </a:rPr>
              <a:t>The products and services section of the business plan should include: A description of your offering. It needs to showcase the </a:t>
            </a:r>
            <a:r>
              <a:rPr lang="en-ZA" b="1" dirty="0">
                <a:latin typeface="Baskerville" panose="02020502070401020303" pitchFamily="18" charset="0"/>
                <a:ea typeface="Baskerville" panose="02020502070401020303" pitchFamily="18" charset="0"/>
              </a:rPr>
              <a:t>quality, value and benefits </a:t>
            </a:r>
            <a:r>
              <a:rPr lang="en-ZA" dirty="0">
                <a:latin typeface="Baskerville" panose="02020502070401020303" pitchFamily="18" charset="0"/>
                <a:ea typeface="Baskerville" panose="02020502070401020303" pitchFamily="18" charset="0"/>
              </a:rPr>
              <a:t>of your business offers, describing how the company's products and services differ/will from the competition.</a:t>
            </a:r>
          </a:p>
          <a:p>
            <a:pPr marL="0" indent="0" algn="ctr">
              <a:lnSpc>
                <a:spcPct val="100000"/>
              </a:lnSpc>
              <a:buNone/>
            </a:pPr>
            <a:endParaRPr lang="en-ZA" sz="800" dirty="0">
              <a:latin typeface="Baskerville" panose="02020502070401020303" pitchFamily="18" charset="0"/>
              <a:ea typeface="Baskerville" panose="02020502070401020303" pitchFamily="18" charset="0"/>
            </a:endParaRPr>
          </a:p>
          <a:p>
            <a:pPr marL="0" indent="0" algn="ctr">
              <a:lnSpc>
                <a:spcPct val="100000"/>
              </a:lnSpc>
              <a:buNone/>
            </a:pPr>
            <a:r>
              <a:rPr lang="en-ZA" dirty="0">
                <a:latin typeface="Baskerville" panose="02020502070401020303" pitchFamily="18" charset="0"/>
                <a:ea typeface="Baskerville" panose="02020502070401020303" pitchFamily="18" charset="0"/>
              </a:rPr>
              <a:t> In this section, you explain the concept for your business, along with all aspects of purchasing, manufacturing, packaging and distribution. As you write, </a:t>
            </a:r>
            <a:r>
              <a:rPr lang="en-ZA" b="1" dirty="0">
                <a:latin typeface="Baskerville" panose="02020502070401020303" pitchFamily="18" charset="0"/>
                <a:ea typeface="Baskerville" panose="02020502070401020303" pitchFamily="18" charset="0"/>
              </a:rPr>
              <a:t>avoid</a:t>
            </a:r>
            <a:r>
              <a:rPr lang="en-ZA" dirty="0">
                <a:latin typeface="Baskerville" panose="02020502070401020303" pitchFamily="18" charset="0"/>
                <a:ea typeface="Baskerville" panose="02020502070401020303" pitchFamily="18" charset="0"/>
              </a:rPr>
              <a:t> being too technical, assuming too much knowledge from your readers, and using buzzwords</a:t>
            </a:r>
          </a:p>
          <a:p>
            <a:pPr marL="0" indent="0" algn="ctr">
              <a:lnSpc>
                <a:spcPct val="100000"/>
              </a:lnSpc>
              <a:buNone/>
            </a:pPr>
            <a:endParaRPr lang="en-ZA" sz="100" dirty="0">
              <a:latin typeface="Baskerville" panose="02020502070401020303" pitchFamily="18" charset="0"/>
              <a:ea typeface="Baskerville" panose="02020502070401020303" pitchFamily="18" charset="0"/>
            </a:endParaRPr>
          </a:p>
          <a:p>
            <a:pPr marL="0" indent="0" algn="ctr">
              <a:lnSpc>
                <a:spcPct val="150000"/>
              </a:lnSpc>
              <a:buNone/>
            </a:pPr>
            <a:r>
              <a:rPr lang="en-ZA" dirty="0">
                <a:latin typeface="Baskerville" panose="02020502070401020303" pitchFamily="18" charset="0"/>
                <a:ea typeface="Baskerville" panose="02020502070401020303" pitchFamily="18" charset="0"/>
              </a:rPr>
              <a:t>Offerings are products and services designed to deliver </a:t>
            </a:r>
            <a:r>
              <a:rPr lang="en-ZA" b="1" dirty="0">
                <a:latin typeface="Baskerville" panose="02020502070401020303" pitchFamily="18" charset="0"/>
                <a:ea typeface="Baskerville" panose="02020502070401020303" pitchFamily="18" charset="0"/>
              </a:rPr>
              <a:t>value </a:t>
            </a:r>
            <a:r>
              <a:rPr lang="en-ZA" dirty="0">
                <a:latin typeface="Baskerville" panose="02020502070401020303" pitchFamily="18" charset="0"/>
                <a:ea typeface="Baskerville" panose="02020502070401020303" pitchFamily="18" charset="0"/>
              </a:rPr>
              <a:t>to customers—either to fulfil their needs, satisfy their “wants,” or both…</a:t>
            </a:r>
          </a:p>
          <a:p>
            <a:endParaRPr lang="en-ZA" sz="1800" dirty="0">
              <a:solidFill>
                <a:schemeClr val="tx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D8E2B1F-12FD-2D44-A2CD-779FAAEB469E}"/>
              </a:ext>
            </a:extLst>
          </p:cNvPr>
          <p:cNvSpPr/>
          <p:nvPr/>
        </p:nvSpPr>
        <p:spPr>
          <a:xfrm>
            <a:off x="2937163" y="4713100"/>
            <a:ext cx="6096000" cy="646331"/>
          </a:xfrm>
          <a:prstGeom prst="rect">
            <a:avLst/>
          </a:prstGeom>
        </p:spPr>
        <p:txBody>
          <a:bodyPr>
            <a:spAutoFit/>
          </a:bodyPr>
          <a:lstStyle/>
          <a:p>
            <a:br>
              <a:rPr lang="en-ZA" dirty="0">
                <a:solidFill>
                  <a:srgbClr val="202124"/>
                </a:solidFill>
                <a:latin typeface="arial" panose="020B0604020202020204" pitchFamily="34" charset="0"/>
              </a:rPr>
            </a:br>
            <a:endParaRPr lang="en-ZA" dirty="0">
              <a:solidFill>
                <a:srgbClr val="202124"/>
              </a:solidFill>
              <a:latin typeface="arial" panose="020B0604020202020204" pitchFamily="34" charset="0"/>
            </a:endParaRPr>
          </a:p>
        </p:txBody>
      </p:sp>
    </p:spTree>
    <p:extLst>
      <p:ext uri="{BB962C8B-B14F-4D97-AF65-F5344CB8AC3E}">
        <p14:creationId xmlns:p14="http://schemas.microsoft.com/office/powerpoint/2010/main" val="222196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7197C-9223-4396-91A0-CF5867F51594}"/>
              </a:ext>
            </a:extLst>
          </p:cNvPr>
          <p:cNvSpPr>
            <a:spLocks noGrp="1"/>
          </p:cNvSpPr>
          <p:nvPr>
            <p:ph type="title"/>
          </p:nvPr>
        </p:nvSpPr>
        <p:spPr>
          <a:xfrm>
            <a:off x="588818" y="0"/>
            <a:ext cx="10515600" cy="576984"/>
          </a:xfrm>
        </p:spPr>
        <p:txBody>
          <a:bodyPr>
            <a:normAutofit fontScale="90000"/>
          </a:bodyPr>
          <a:lstStyle/>
          <a:p>
            <a:r>
              <a:rPr lang="en-ZA" b="1" dirty="0">
                <a:solidFill>
                  <a:srgbClr val="FF0000"/>
                </a:solidFill>
                <a:latin typeface="Arial" panose="020B0604020202020204" pitchFamily="34" charset="0"/>
                <a:cs typeface="Arial" panose="020B0604020202020204" pitchFamily="34" charset="0"/>
              </a:rPr>
              <a:t>Continuation…</a:t>
            </a:r>
          </a:p>
        </p:txBody>
      </p:sp>
      <p:sp>
        <p:nvSpPr>
          <p:cNvPr id="4" name="Content Placeholder 3">
            <a:extLst>
              <a:ext uri="{FF2B5EF4-FFF2-40B4-BE49-F238E27FC236}">
                <a16:creationId xmlns:a16="http://schemas.microsoft.com/office/drawing/2014/main" id="{950B9AA6-DD4C-49DC-A962-E48C9184D0C1}"/>
              </a:ext>
            </a:extLst>
          </p:cNvPr>
          <p:cNvSpPr>
            <a:spLocks noGrp="1"/>
          </p:cNvSpPr>
          <p:nvPr>
            <p:ph idx="1"/>
          </p:nvPr>
        </p:nvSpPr>
        <p:spPr>
          <a:xfrm>
            <a:off x="588818" y="942110"/>
            <a:ext cx="10515600" cy="5749635"/>
          </a:xfrm>
        </p:spPr>
        <p:txBody>
          <a:bodyPr>
            <a:normAutofit fontScale="92500" lnSpcReduction="20000"/>
          </a:bodyPr>
          <a:lstStyle/>
          <a:p>
            <a:pPr algn="just">
              <a:lnSpc>
                <a:spcPct val="150000"/>
              </a:lnSpc>
            </a:pPr>
            <a:r>
              <a:rPr lang="en-ZA" b="1" dirty="0">
                <a:latin typeface="Baskerville" panose="02020502070401020303" pitchFamily="18" charset="0"/>
                <a:ea typeface="Baskerville" panose="02020502070401020303" pitchFamily="18" charset="0"/>
              </a:rPr>
              <a:t>Stages of development: </a:t>
            </a:r>
            <a:r>
              <a:rPr lang="en-ZA" dirty="0">
                <a:latin typeface="Baskerville" panose="02020502070401020303" pitchFamily="18" charset="0"/>
                <a:ea typeface="Baskerville" panose="02020502070401020303" pitchFamily="18" charset="0"/>
              </a:rPr>
              <a:t>It is important to focus on the stage of development of the product or service, including how the company’s offerings - both product and services - have evolved to their present state and how they are going to evolve in the future. </a:t>
            </a:r>
          </a:p>
          <a:p>
            <a:pPr marL="0" indent="0" algn="just">
              <a:lnSpc>
                <a:spcPct val="150000"/>
              </a:lnSpc>
              <a:buNone/>
            </a:pPr>
            <a:endParaRPr lang="en-ZA" sz="900" dirty="0">
              <a:latin typeface="Baskerville" panose="02020502070401020303" pitchFamily="18" charset="0"/>
              <a:ea typeface="Baskerville" panose="02020502070401020303" pitchFamily="18" charset="0"/>
            </a:endParaRPr>
          </a:p>
          <a:p>
            <a:pPr algn="just">
              <a:lnSpc>
                <a:spcPct val="150000"/>
              </a:lnSpc>
            </a:pPr>
            <a:r>
              <a:rPr lang="en-ZA" b="1" dirty="0">
                <a:latin typeface="Baskerville" panose="02020502070401020303" pitchFamily="18" charset="0"/>
                <a:ea typeface="Baskerville" panose="02020502070401020303" pitchFamily="18" charset="0"/>
              </a:rPr>
              <a:t>Competitive comparison: </a:t>
            </a:r>
            <a:r>
              <a:rPr lang="en-ZA" dirty="0">
                <a:latin typeface="Baskerville" panose="02020502070401020303" pitchFamily="18" charset="0"/>
                <a:ea typeface="Baskerville" panose="02020502070401020303" pitchFamily="18" charset="0"/>
              </a:rPr>
              <a:t>How is your product competitive with other similar products? Will save time? Is there a competitive advantage in production?</a:t>
            </a:r>
          </a:p>
          <a:p>
            <a:pPr algn="just">
              <a:lnSpc>
                <a:spcPct val="150000"/>
              </a:lnSpc>
            </a:pPr>
            <a:endParaRPr lang="en-ZA" sz="900" dirty="0">
              <a:latin typeface="Baskerville" panose="02020502070401020303" pitchFamily="18" charset="0"/>
              <a:ea typeface="Baskerville" panose="02020502070401020303" pitchFamily="18" charset="0"/>
            </a:endParaRPr>
          </a:p>
          <a:p>
            <a:pPr algn="just">
              <a:lnSpc>
                <a:spcPct val="150000"/>
              </a:lnSpc>
            </a:pPr>
            <a:r>
              <a:rPr lang="en-ZA" b="1" dirty="0">
                <a:latin typeface="Baskerville" panose="02020502070401020303" pitchFamily="18" charset="0"/>
                <a:ea typeface="Baskerville" panose="02020502070401020303" pitchFamily="18" charset="0"/>
              </a:rPr>
              <a:t>Sales literature/Sourcing/Technology: </a:t>
            </a:r>
            <a:r>
              <a:rPr lang="en-ZA" dirty="0">
                <a:latin typeface="Baskerville" panose="02020502070401020303" pitchFamily="18" charset="0"/>
                <a:ea typeface="Baskerville" panose="02020502070401020303" pitchFamily="18" charset="0"/>
              </a:rPr>
              <a:t>Include any pertinent information that directly relates to the description of the product or service.</a:t>
            </a:r>
          </a:p>
          <a:p>
            <a:endParaRPr lang="en-ZA" dirty="0"/>
          </a:p>
        </p:txBody>
      </p:sp>
    </p:spTree>
    <p:extLst>
      <p:ext uri="{BB962C8B-B14F-4D97-AF65-F5344CB8AC3E}">
        <p14:creationId xmlns:p14="http://schemas.microsoft.com/office/powerpoint/2010/main" val="1714101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8CA0-3B65-4FCE-B864-BEEA2A981512}"/>
              </a:ext>
            </a:extLst>
          </p:cNvPr>
          <p:cNvSpPr>
            <a:spLocks noGrp="1"/>
          </p:cNvSpPr>
          <p:nvPr>
            <p:ph type="title"/>
          </p:nvPr>
        </p:nvSpPr>
        <p:spPr>
          <a:xfrm>
            <a:off x="699654" y="18761"/>
            <a:ext cx="10515600" cy="493857"/>
          </a:xfrm>
        </p:spPr>
        <p:txBody>
          <a:bodyPr>
            <a:normAutofit fontScale="90000"/>
          </a:bodyPr>
          <a:lstStyle/>
          <a:p>
            <a:pPr algn="ctr"/>
            <a:r>
              <a:rPr lang="en-ZA" b="1" dirty="0">
                <a:solidFill>
                  <a:srgbClr val="FF0000"/>
                </a:solidFill>
                <a:latin typeface="Arial" panose="020B0604020202020204" pitchFamily="34" charset="0"/>
                <a:cs typeface="Arial" panose="020B0604020202020204" pitchFamily="34" charset="0"/>
              </a:rPr>
              <a:t>OPERATIONAL PLAN </a:t>
            </a:r>
          </a:p>
        </p:txBody>
      </p:sp>
      <p:sp>
        <p:nvSpPr>
          <p:cNvPr id="3" name="Content Placeholder 2">
            <a:extLst>
              <a:ext uri="{FF2B5EF4-FFF2-40B4-BE49-F238E27FC236}">
                <a16:creationId xmlns:a16="http://schemas.microsoft.com/office/drawing/2014/main" id="{18A9691B-6AEB-4486-B942-2A381429E94E}"/>
              </a:ext>
            </a:extLst>
          </p:cNvPr>
          <p:cNvSpPr>
            <a:spLocks noGrp="1"/>
          </p:cNvSpPr>
          <p:nvPr>
            <p:ph idx="1"/>
          </p:nvPr>
        </p:nvSpPr>
        <p:spPr>
          <a:xfrm>
            <a:off x="0" y="706583"/>
            <a:ext cx="11901055" cy="6132656"/>
          </a:xfrm>
        </p:spPr>
        <p:txBody>
          <a:bodyPr>
            <a:normAutofit fontScale="55000" lnSpcReduction="20000"/>
          </a:bodyPr>
          <a:lstStyle/>
          <a:p>
            <a:pPr algn="just">
              <a:lnSpc>
                <a:spcPct val="150000"/>
              </a:lnSpc>
            </a:pPr>
            <a:r>
              <a:rPr lang="en-ZA" sz="3300" dirty="0">
                <a:latin typeface="Baskerville" panose="02020502070401020303" pitchFamily="18" charset="0"/>
                <a:ea typeface="Baskerville" panose="02020502070401020303" pitchFamily="18" charset="0"/>
              </a:rPr>
              <a:t>The operational plan is an essential component to your business plan and it tells the reviewer how you are going to get your product/service out to market. </a:t>
            </a:r>
          </a:p>
          <a:p>
            <a:pPr algn="just">
              <a:lnSpc>
                <a:spcPct val="150000"/>
              </a:lnSpc>
            </a:pPr>
            <a:r>
              <a:rPr lang="en-ZA" sz="3300" dirty="0">
                <a:latin typeface="Baskerville" panose="02020502070401020303" pitchFamily="18" charset="0"/>
                <a:ea typeface="Baskerville" panose="02020502070401020303" pitchFamily="18" charset="0"/>
              </a:rPr>
              <a:t>An operational plan is a practical document which outlines the key activities and targets an organisation will undertake during a period of time, usually one year. It is often linked to funding agreements as well as being linked overall to the organisation's strategic plan.</a:t>
            </a:r>
          </a:p>
          <a:p>
            <a:pPr algn="just">
              <a:lnSpc>
                <a:spcPct val="150000"/>
              </a:lnSpc>
            </a:pPr>
            <a:endParaRPr lang="en-ZA" sz="1700" dirty="0">
              <a:latin typeface="Baskerville" panose="02020502070401020303" pitchFamily="18" charset="0"/>
              <a:ea typeface="Baskerville" panose="02020502070401020303" pitchFamily="18" charset="0"/>
            </a:endParaRPr>
          </a:p>
          <a:p>
            <a:pPr algn="just">
              <a:lnSpc>
                <a:spcPct val="150000"/>
              </a:lnSpc>
            </a:pPr>
            <a:r>
              <a:rPr lang="en-ZA" sz="3300" dirty="0">
                <a:latin typeface="Baskerville" panose="02020502070401020303" pitchFamily="18" charset="0"/>
                <a:ea typeface="Baskerville" panose="02020502070401020303" pitchFamily="18" charset="0"/>
              </a:rPr>
              <a:t>The operational plan will outline some very important answers to such fundamental questions such as: </a:t>
            </a:r>
          </a:p>
          <a:p>
            <a:pPr marL="717550" indent="-220663" algn="just">
              <a:lnSpc>
                <a:spcPct val="150000"/>
              </a:lnSpc>
              <a:buClr>
                <a:srgbClr val="FF0000"/>
              </a:buClr>
              <a:buFont typeface="Wingdings" pitchFamily="2" charset="2"/>
              <a:buChar char="ü"/>
            </a:pPr>
            <a:r>
              <a:rPr lang="en-ZA" sz="3300" dirty="0">
                <a:latin typeface="Baskerville" panose="02020502070401020303" pitchFamily="18" charset="0"/>
                <a:ea typeface="Baskerville" panose="02020502070401020303" pitchFamily="18" charset="0"/>
              </a:rPr>
              <a:t>	Who is doing what? </a:t>
            </a:r>
          </a:p>
          <a:p>
            <a:pPr marL="717550" indent="-220663" algn="just">
              <a:lnSpc>
                <a:spcPct val="150000"/>
              </a:lnSpc>
              <a:buClr>
                <a:srgbClr val="FF0000"/>
              </a:buClr>
              <a:buFont typeface="Wingdings" pitchFamily="2" charset="2"/>
              <a:buChar char="ü"/>
            </a:pPr>
            <a:r>
              <a:rPr lang="en-ZA" sz="3300" dirty="0">
                <a:latin typeface="Baskerville" panose="02020502070401020303" pitchFamily="18" charset="0"/>
                <a:ea typeface="Baskerville" panose="02020502070401020303" pitchFamily="18" charset="0"/>
              </a:rPr>
              <a:t>	What are the day to day activities? </a:t>
            </a:r>
          </a:p>
          <a:p>
            <a:pPr marL="717550" indent="-220663" algn="just">
              <a:lnSpc>
                <a:spcPct val="150000"/>
              </a:lnSpc>
              <a:buClr>
                <a:srgbClr val="FF0000"/>
              </a:buClr>
              <a:buFont typeface="Wingdings" pitchFamily="2" charset="2"/>
              <a:buChar char="ü"/>
            </a:pPr>
            <a:r>
              <a:rPr lang="en-ZA" sz="3300" dirty="0">
                <a:latin typeface="Baskerville" panose="02020502070401020303" pitchFamily="18" charset="0"/>
                <a:ea typeface="Baskerville" panose="02020502070401020303" pitchFamily="18" charset="0"/>
              </a:rPr>
              <a:t>	How will the suppliers and vendors be used? </a:t>
            </a:r>
          </a:p>
          <a:p>
            <a:pPr marL="717550" indent="-220663" algn="just">
              <a:lnSpc>
                <a:spcPct val="150000"/>
              </a:lnSpc>
              <a:buClr>
                <a:srgbClr val="FF0000"/>
              </a:buClr>
              <a:buFont typeface="Wingdings" pitchFamily="2" charset="2"/>
              <a:buChar char="ü"/>
            </a:pPr>
            <a:r>
              <a:rPr lang="en-ZA" sz="3300" dirty="0">
                <a:latin typeface="Baskerville" panose="02020502070401020303" pitchFamily="18" charset="0"/>
                <a:ea typeface="Baskerville" panose="02020502070401020303" pitchFamily="18" charset="0"/>
              </a:rPr>
              <a:t>	Who are the suppliers? </a:t>
            </a:r>
          </a:p>
          <a:p>
            <a:pPr marL="717550" indent="-220663" algn="just">
              <a:lnSpc>
                <a:spcPct val="150000"/>
              </a:lnSpc>
              <a:buClr>
                <a:srgbClr val="FF0000"/>
              </a:buClr>
              <a:buFont typeface="Wingdings" pitchFamily="2" charset="2"/>
              <a:buChar char="ü"/>
            </a:pPr>
            <a:r>
              <a:rPr lang="en-ZA" sz="3300" dirty="0">
                <a:latin typeface="Baskerville" panose="02020502070401020303" pitchFamily="18" charset="0"/>
                <a:ea typeface="Baskerville" panose="02020502070401020303" pitchFamily="18" charset="0"/>
              </a:rPr>
              <a:t>	What are the labour requirements? </a:t>
            </a:r>
          </a:p>
          <a:p>
            <a:pPr marL="717550" indent="-220663" algn="just">
              <a:lnSpc>
                <a:spcPct val="150000"/>
              </a:lnSpc>
              <a:buClr>
                <a:srgbClr val="FF0000"/>
              </a:buClr>
              <a:buFont typeface="Wingdings" pitchFamily="2" charset="2"/>
              <a:buChar char="ü"/>
            </a:pPr>
            <a:r>
              <a:rPr lang="en-ZA" sz="3300" dirty="0">
                <a:latin typeface="Baskerville" panose="02020502070401020303" pitchFamily="18" charset="0"/>
                <a:ea typeface="Baskerville" panose="02020502070401020303" pitchFamily="18" charset="0"/>
              </a:rPr>
              <a:t>	What are the sources of raw materials? </a:t>
            </a:r>
          </a:p>
          <a:p>
            <a:pPr marL="717550" indent="-220663"/>
            <a:endParaRPr lang="en-ZA" sz="1800" dirty="0">
              <a:solidFill>
                <a:schemeClr val="tx2"/>
              </a:solidFill>
              <a:latin typeface="Arial" panose="020B0604020202020204" pitchFamily="34" charset="0"/>
              <a:cs typeface="Arial" panose="020B0604020202020204" pitchFamily="34" charset="0"/>
            </a:endParaRPr>
          </a:p>
          <a:p>
            <a:endParaRPr lang="en-ZA" sz="1800" dirty="0">
              <a:solidFill>
                <a:schemeClr val="tx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39C8E13-1C41-425A-AB2C-5FFD38277A36}"/>
              </a:ext>
            </a:extLst>
          </p:cNvPr>
          <p:cNvPicPr>
            <a:picLocks noChangeAspect="1"/>
          </p:cNvPicPr>
          <p:nvPr/>
        </p:nvPicPr>
        <p:blipFill>
          <a:blip r:embed="rId2"/>
          <a:stretch>
            <a:fillRect/>
          </a:stretch>
        </p:blipFill>
        <p:spPr>
          <a:xfrm>
            <a:off x="5902036" y="3429000"/>
            <a:ext cx="5127299" cy="3429000"/>
          </a:xfrm>
          <a:prstGeom prst="rect">
            <a:avLst/>
          </a:prstGeom>
        </p:spPr>
      </p:pic>
    </p:spTree>
    <p:extLst>
      <p:ext uri="{BB962C8B-B14F-4D97-AF65-F5344CB8AC3E}">
        <p14:creationId xmlns:p14="http://schemas.microsoft.com/office/powerpoint/2010/main" val="227085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additive="base">
                                        <p:cTn id="2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 calcmode="lin" valueType="num">
                                      <p:cBhvr additive="base">
                                        <p:cTn id="3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 calcmode="lin" valueType="num">
                                      <p:cBhvr additive="base">
                                        <p:cTn id="3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F19A6-D0FD-4A44-82AF-02C9ACD33FB8}"/>
              </a:ext>
            </a:extLst>
          </p:cNvPr>
          <p:cNvSpPr>
            <a:spLocks noGrp="1"/>
          </p:cNvSpPr>
          <p:nvPr>
            <p:ph type="title"/>
          </p:nvPr>
        </p:nvSpPr>
        <p:spPr>
          <a:xfrm>
            <a:off x="284018" y="34780"/>
            <a:ext cx="10515600" cy="646257"/>
          </a:xfrm>
        </p:spPr>
        <p:txBody>
          <a:bodyPr>
            <a:normAutofit fontScale="90000"/>
          </a:bodyPr>
          <a:lstStyle/>
          <a:p>
            <a:r>
              <a:rPr lang="en-ZA" b="1" dirty="0">
                <a:solidFill>
                  <a:srgbClr val="FF0000"/>
                </a:solidFill>
                <a:latin typeface="Arial" panose="020B0604020202020204" pitchFamily="34" charset="0"/>
                <a:cs typeface="Arial" panose="020B0604020202020204" pitchFamily="34" charset="0"/>
              </a:rPr>
              <a:t>Continuation…</a:t>
            </a:r>
          </a:p>
        </p:txBody>
      </p:sp>
      <p:sp>
        <p:nvSpPr>
          <p:cNvPr id="3" name="Content Placeholder 2">
            <a:extLst>
              <a:ext uri="{FF2B5EF4-FFF2-40B4-BE49-F238E27FC236}">
                <a16:creationId xmlns:a16="http://schemas.microsoft.com/office/drawing/2014/main" id="{5426279D-586F-4DC2-96F8-2B0FFE1F6645}"/>
              </a:ext>
            </a:extLst>
          </p:cNvPr>
          <p:cNvSpPr>
            <a:spLocks noGrp="1"/>
          </p:cNvSpPr>
          <p:nvPr>
            <p:ph idx="1"/>
          </p:nvPr>
        </p:nvSpPr>
        <p:spPr>
          <a:xfrm>
            <a:off x="284018" y="1008207"/>
            <a:ext cx="11658600" cy="6029902"/>
          </a:xfrm>
        </p:spPr>
        <p:txBody>
          <a:bodyPr/>
          <a:lstStyle/>
          <a:p>
            <a:pPr marL="0" indent="0">
              <a:buNone/>
            </a:pPr>
            <a:r>
              <a:rPr lang="en-ZA" sz="2400" b="1" dirty="0">
                <a:latin typeface="Baskerville" panose="02020502070401020303" pitchFamily="18" charset="0"/>
                <a:ea typeface="Baskerville" panose="02020502070401020303" pitchFamily="18" charset="0"/>
              </a:rPr>
              <a:t>Some issues often addressed in an operational plan include: </a:t>
            </a:r>
          </a:p>
          <a:p>
            <a:pPr marL="0" indent="0">
              <a:buNone/>
            </a:pPr>
            <a:endParaRPr lang="en-ZA" sz="1200" dirty="0">
              <a:latin typeface="Baskerville" panose="02020502070401020303" pitchFamily="18" charset="0"/>
              <a:ea typeface="Baskerville" panose="02020502070401020303" pitchFamily="18" charset="0"/>
            </a:endParaRPr>
          </a:p>
          <a:p>
            <a:pPr>
              <a:lnSpc>
                <a:spcPct val="150000"/>
              </a:lnSpc>
              <a:buClr>
                <a:srgbClr val="FF0000"/>
              </a:buClr>
            </a:pPr>
            <a:r>
              <a:rPr lang="en-ZA" sz="2400" dirty="0">
                <a:latin typeface="Baskerville" panose="02020502070401020303" pitchFamily="18" charset="0"/>
                <a:ea typeface="Baskerville" panose="02020502070401020303" pitchFamily="18" charset="0"/>
              </a:rPr>
              <a:t>Production or manufacturing </a:t>
            </a:r>
          </a:p>
          <a:p>
            <a:pPr>
              <a:lnSpc>
                <a:spcPct val="150000"/>
              </a:lnSpc>
              <a:buClr>
                <a:srgbClr val="FF0000"/>
              </a:buClr>
            </a:pPr>
            <a:r>
              <a:rPr lang="en-ZA" sz="2400" dirty="0">
                <a:latin typeface="Baskerville" panose="02020502070401020303" pitchFamily="18" charset="0"/>
                <a:ea typeface="Baskerville" panose="02020502070401020303" pitchFamily="18" charset="0"/>
              </a:rPr>
              <a:t>Maintenance and service - Order fulfilment and customer service </a:t>
            </a:r>
          </a:p>
          <a:p>
            <a:pPr>
              <a:lnSpc>
                <a:spcPct val="150000"/>
              </a:lnSpc>
              <a:buClr>
                <a:srgbClr val="FF0000"/>
              </a:buClr>
            </a:pPr>
            <a:r>
              <a:rPr lang="en-ZA" sz="2400" dirty="0">
                <a:latin typeface="Baskerville" panose="02020502070401020303" pitchFamily="18" charset="0"/>
                <a:ea typeface="Baskerville" panose="02020502070401020303" pitchFamily="18" charset="0"/>
              </a:rPr>
              <a:t>Facilities </a:t>
            </a:r>
          </a:p>
          <a:p>
            <a:pPr>
              <a:lnSpc>
                <a:spcPct val="150000"/>
              </a:lnSpc>
              <a:buClr>
                <a:srgbClr val="FF0000"/>
              </a:buClr>
            </a:pPr>
            <a:r>
              <a:rPr lang="en-ZA" sz="2400" dirty="0">
                <a:latin typeface="Baskerville" panose="02020502070401020303" pitchFamily="18" charset="0"/>
                <a:ea typeface="Baskerville" panose="02020502070401020303" pitchFamily="18" charset="0"/>
              </a:rPr>
              <a:t>Inventory </a:t>
            </a:r>
          </a:p>
          <a:p>
            <a:pPr>
              <a:lnSpc>
                <a:spcPct val="150000"/>
              </a:lnSpc>
              <a:buClr>
                <a:srgbClr val="FF0000"/>
              </a:buClr>
            </a:pPr>
            <a:r>
              <a:rPr lang="en-ZA" sz="2400" dirty="0">
                <a:latin typeface="Baskerville" panose="02020502070401020303" pitchFamily="18" charset="0"/>
                <a:ea typeface="Baskerville" panose="02020502070401020303" pitchFamily="18" charset="0"/>
              </a:rPr>
              <a:t>Distribution </a:t>
            </a:r>
          </a:p>
          <a:p>
            <a:endParaRPr lang="en-ZA" sz="1800" dirty="0">
              <a:solidFill>
                <a:schemeClr val="tx2"/>
              </a:solidFill>
              <a:latin typeface="Arial" panose="020B0604020202020204" pitchFamily="34" charset="0"/>
              <a:cs typeface="Arial" panose="020B0604020202020204" pitchFamily="34" charset="0"/>
            </a:endParaRPr>
          </a:p>
          <a:p>
            <a:pPr marL="0" indent="0">
              <a:buNone/>
            </a:pPr>
            <a:endParaRPr lang="en-ZA" dirty="0"/>
          </a:p>
        </p:txBody>
      </p:sp>
      <p:pic>
        <p:nvPicPr>
          <p:cNvPr id="5" name="Picture 4">
            <a:extLst>
              <a:ext uri="{FF2B5EF4-FFF2-40B4-BE49-F238E27FC236}">
                <a16:creationId xmlns:a16="http://schemas.microsoft.com/office/drawing/2014/main" id="{97927A08-51AC-48DF-B42E-62226D1A1CCC}"/>
              </a:ext>
            </a:extLst>
          </p:cNvPr>
          <p:cNvPicPr>
            <a:picLocks noChangeAspect="1"/>
          </p:cNvPicPr>
          <p:nvPr/>
        </p:nvPicPr>
        <p:blipFill>
          <a:blip r:embed="rId2"/>
          <a:stretch>
            <a:fillRect/>
          </a:stretch>
        </p:blipFill>
        <p:spPr>
          <a:xfrm>
            <a:off x="4142509" y="2964124"/>
            <a:ext cx="6863470" cy="3893876"/>
          </a:xfrm>
          <a:prstGeom prst="rect">
            <a:avLst/>
          </a:prstGeom>
        </p:spPr>
      </p:pic>
    </p:spTree>
    <p:extLst>
      <p:ext uri="{BB962C8B-B14F-4D97-AF65-F5344CB8AC3E}">
        <p14:creationId xmlns:p14="http://schemas.microsoft.com/office/powerpoint/2010/main" val="3386003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4994-979B-4B49-B521-F0142E047EAD}"/>
              </a:ext>
            </a:extLst>
          </p:cNvPr>
          <p:cNvSpPr>
            <a:spLocks noGrp="1"/>
          </p:cNvSpPr>
          <p:nvPr>
            <p:ph type="title"/>
          </p:nvPr>
        </p:nvSpPr>
        <p:spPr>
          <a:xfrm>
            <a:off x="477982" y="0"/>
            <a:ext cx="10515600" cy="507711"/>
          </a:xfrm>
        </p:spPr>
        <p:txBody>
          <a:bodyPr>
            <a:normAutofit fontScale="90000"/>
          </a:bodyPr>
          <a:lstStyle/>
          <a:p>
            <a:pPr algn="ctr"/>
            <a:r>
              <a:rPr lang="en-ZA" b="1" dirty="0">
                <a:solidFill>
                  <a:srgbClr val="FF0000"/>
                </a:solidFill>
                <a:latin typeface="Arial" panose="020B0604020202020204" pitchFamily="34" charset="0"/>
                <a:cs typeface="Arial" panose="020B0604020202020204" pitchFamily="34" charset="0"/>
              </a:rPr>
              <a:t>MARKETING AND SALES </a:t>
            </a:r>
          </a:p>
        </p:txBody>
      </p:sp>
      <p:sp>
        <p:nvSpPr>
          <p:cNvPr id="3" name="Content Placeholder 2">
            <a:extLst>
              <a:ext uri="{FF2B5EF4-FFF2-40B4-BE49-F238E27FC236}">
                <a16:creationId xmlns:a16="http://schemas.microsoft.com/office/drawing/2014/main" id="{0F46940B-3D8A-497B-9089-493FA19B637E}"/>
              </a:ext>
            </a:extLst>
          </p:cNvPr>
          <p:cNvSpPr>
            <a:spLocks noGrp="1"/>
          </p:cNvSpPr>
          <p:nvPr>
            <p:ph idx="1"/>
          </p:nvPr>
        </p:nvSpPr>
        <p:spPr>
          <a:xfrm>
            <a:off x="124691" y="955964"/>
            <a:ext cx="11873345" cy="5902036"/>
          </a:xfrm>
        </p:spPr>
        <p:txBody>
          <a:bodyPr>
            <a:normAutofit lnSpcReduction="10000"/>
          </a:bodyPr>
          <a:lstStyle/>
          <a:p>
            <a:pPr marL="0" indent="0" algn="just">
              <a:lnSpc>
                <a:spcPct val="150000"/>
              </a:lnSpc>
              <a:buNone/>
            </a:pPr>
            <a:r>
              <a:rPr lang="en-ZA" b="1" dirty="0">
                <a:latin typeface="Baskerville" panose="02020502070401020303" pitchFamily="18" charset="0"/>
                <a:ea typeface="Baskerville" panose="02020502070401020303" pitchFamily="18" charset="0"/>
              </a:rPr>
              <a:t>Outlines your plan for reaching and selling to your target market</a:t>
            </a:r>
            <a:endParaRPr lang="en-ZA" sz="1800" dirty="0">
              <a:solidFill>
                <a:schemeClr val="tx2"/>
              </a:solidFill>
              <a:latin typeface="Baskerville" panose="02020502070401020303" pitchFamily="18" charset="0"/>
              <a:ea typeface="Baskerville" panose="02020502070401020303" pitchFamily="18" charset="0"/>
              <a:cs typeface="Arial" panose="020B0604020202020204" pitchFamily="34" charset="0"/>
            </a:endParaRPr>
          </a:p>
          <a:p>
            <a:pPr marL="317500" indent="-317500" algn="just">
              <a:lnSpc>
                <a:spcPct val="150000"/>
              </a:lnSpc>
              <a:buClr>
                <a:srgbClr val="FF0000"/>
              </a:buClr>
              <a:buFont typeface="Wingdings" pitchFamily="2" charset="2"/>
              <a:buChar char="ü"/>
            </a:pPr>
            <a:r>
              <a:rPr lang="en-ZA" sz="2000" dirty="0">
                <a:solidFill>
                  <a:schemeClr val="tx2"/>
                </a:solidFill>
                <a:latin typeface="Baskerville" panose="02020502070401020303" pitchFamily="18" charset="0"/>
                <a:ea typeface="Baskerville" panose="02020502070401020303" pitchFamily="18" charset="0"/>
                <a:cs typeface="Arial" panose="020B0604020202020204" pitchFamily="34" charset="0"/>
              </a:rPr>
              <a:t>The Marketing plan is a highly detailed, heavily researched and well written report (hopefully)</a:t>
            </a:r>
          </a:p>
          <a:p>
            <a:pPr marL="317500" indent="-317500" algn="just">
              <a:lnSpc>
                <a:spcPct val="150000"/>
              </a:lnSpc>
              <a:buClr>
                <a:srgbClr val="FF0000"/>
              </a:buClr>
              <a:buFont typeface="Wingdings" pitchFamily="2" charset="2"/>
              <a:buChar char="ü"/>
            </a:pPr>
            <a:r>
              <a:rPr lang="en-ZA" sz="2000" dirty="0">
                <a:solidFill>
                  <a:schemeClr val="tx2"/>
                </a:solidFill>
                <a:latin typeface="Baskerville" panose="02020502070401020303" pitchFamily="18" charset="0"/>
                <a:ea typeface="Baskerville" panose="02020502070401020303" pitchFamily="18" charset="0"/>
                <a:cs typeface="Arial" panose="020B0604020202020204" pitchFamily="34" charset="0"/>
              </a:rPr>
              <a:t>It is an essential document for both large corporate marketing departments and for start-up companies. </a:t>
            </a:r>
          </a:p>
          <a:p>
            <a:pPr marL="317500" indent="-317500" algn="just">
              <a:lnSpc>
                <a:spcPct val="150000"/>
              </a:lnSpc>
              <a:buClr>
                <a:srgbClr val="FF0000"/>
              </a:buClr>
              <a:buFont typeface="Wingdings" pitchFamily="2" charset="2"/>
              <a:buChar char="ü"/>
            </a:pPr>
            <a:r>
              <a:rPr lang="en-ZA" sz="2000" dirty="0">
                <a:solidFill>
                  <a:schemeClr val="tx2"/>
                </a:solidFill>
                <a:latin typeface="Baskerville" panose="02020502070401020303" pitchFamily="18" charset="0"/>
                <a:ea typeface="Baskerville" panose="02020502070401020303" pitchFamily="18" charset="0"/>
                <a:cs typeface="Arial" panose="020B0604020202020204" pitchFamily="34" charset="0"/>
              </a:rPr>
              <a:t>it determines how you'll plan on generating profit and describes how you intend to create exposure to best sell your product</a:t>
            </a:r>
            <a:endParaRPr lang="en-ZA" sz="2000" b="1" dirty="0">
              <a:solidFill>
                <a:schemeClr val="tx2"/>
              </a:solidFill>
              <a:latin typeface="Baskerville" panose="02020502070401020303" pitchFamily="18" charset="0"/>
              <a:ea typeface="Baskerville" panose="02020502070401020303" pitchFamily="18" charset="0"/>
              <a:cs typeface="Arial" panose="020B0604020202020204" pitchFamily="34" charset="0"/>
            </a:endParaRPr>
          </a:p>
          <a:p>
            <a:pPr marL="0" indent="0" algn="just">
              <a:lnSpc>
                <a:spcPct val="150000"/>
              </a:lnSpc>
              <a:buNone/>
            </a:pPr>
            <a:r>
              <a:rPr lang="en-ZA" sz="1800" b="1" dirty="0">
                <a:solidFill>
                  <a:schemeClr val="tx2"/>
                </a:solidFill>
                <a:latin typeface="Baskerville" panose="02020502070401020303" pitchFamily="18" charset="0"/>
                <a:ea typeface="Baskerville" panose="02020502070401020303" pitchFamily="18" charset="0"/>
                <a:cs typeface="Arial" panose="020B0604020202020204" pitchFamily="34" charset="0"/>
              </a:rPr>
              <a:t>Essentially the Marketing Plan:</a:t>
            </a:r>
          </a:p>
          <a:p>
            <a:pPr algn="just">
              <a:lnSpc>
                <a:spcPct val="150000"/>
              </a:lnSpc>
              <a:buClr>
                <a:srgbClr val="FF0000"/>
              </a:buClr>
              <a:buFont typeface="Wingdings" pitchFamily="2" charset="2"/>
              <a:buChar char="Ø"/>
            </a:pPr>
            <a:r>
              <a:rPr lang="en-ZA" sz="2000" dirty="0">
                <a:solidFill>
                  <a:schemeClr val="tx2"/>
                </a:solidFill>
                <a:latin typeface="Baskerville" panose="02020502070401020303" pitchFamily="18" charset="0"/>
                <a:ea typeface="Baskerville" panose="02020502070401020303" pitchFamily="18" charset="0"/>
                <a:cs typeface="Arial" panose="020B0604020202020204" pitchFamily="34" charset="0"/>
              </a:rPr>
              <a:t>Forces the marketing personnel to look internally in order to fully understand the results of past marketing decisions. </a:t>
            </a:r>
          </a:p>
          <a:p>
            <a:pPr algn="just">
              <a:lnSpc>
                <a:spcPct val="150000"/>
              </a:lnSpc>
              <a:buClr>
                <a:srgbClr val="FF0000"/>
              </a:buClr>
              <a:buFont typeface="Wingdings" pitchFamily="2" charset="2"/>
              <a:buChar char="Ø"/>
            </a:pPr>
            <a:r>
              <a:rPr lang="en-ZA" sz="2000" dirty="0">
                <a:solidFill>
                  <a:schemeClr val="tx2"/>
                </a:solidFill>
                <a:latin typeface="Baskerville" panose="02020502070401020303" pitchFamily="18" charset="0"/>
                <a:ea typeface="Baskerville" panose="02020502070401020303" pitchFamily="18" charset="0"/>
                <a:cs typeface="Arial" panose="020B0604020202020204" pitchFamily="34" charset="0"/>
              </a:rPr>
              <a:t>Forces the marketing personnel to look externally in order to fully understand the market in which they operate. </a:t>
            </a:r>
          </a:p>
          <a:p>
            <a:pPr algn="just">
              <a:lnSpc>
                <a:spcPct val="150000"/>
              </a:lnSpc>
              <a:buClr>
                <a:srgbClr val="FF0000"/>
              </a:buClr>
              <a:buFont typeface="Wingdings" pitchFamily="2" charset="2"/>
              <a:buChar char="Ø"/>
            </a:pPr>
            <a:r>
              <a:rPr lang="en-ZA" sz="2000" dirty="0">
                <a:solidFill>
                  <a:schemeClr val="tx2"/>
                </a:solidFill>
                <a:latin typeface="Baskerville" panose="02020502070401020303" pitchFamily="18" charset="0"/>
                <a:ea typeface="Baskerville" panose="02020502070401020303" pitchFamily="18" charset="0"/>
                <a:cs typeface="Arial" panose="020B0604020202020204" pitchFamily="34" charset="0"/>
              </a:rPr>
              <a:t>Sets future goals and provides direction for future marketing efforts that everyone within the organization should understand and support. </a:t>
            </a:r>
          </a:p>
          <a:p>
            <a:pPr marL="0" indent="0">
              <a:buNone/>
            </a:pPr>
            <a:endParaRPr lang="en-ZA" dirty="0"/>
          </a:p>
        </p:txBody>
      </p:sp>
    </p:spTree>
    <p:extLst>
      <p:ext uri="{BB962C8B-B14F-4D97-AF65-F5344CB8AC3E}">
        <p14:creationId xmlns:p14="http://schemas.microsoft.com/office/powerpoint/2010/main" val="280268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
                                        <p:tgtEl>
                                          <p:spTgt spid="3">
                                            <p:txEl>
                                              <p:pRg st="5" end="5"/>
                                            </p:txEl>
                                          </p:spTgt>
                                        </p:tgtEl>
                                      </p:cBhvr>
                                    </p:animEffect>
                                    <p:anim calcmode="lin" valueType="num">
                                      <p:cBhvr>
                                        <p:cTn id="25"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9" presetID="43"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
                                        <p:tgtEl>
                                          <p:spTgt spid="3">
                                            <p:txEl>
                                              <p:pRg st="6" end="6"/>
                                            </p:txEl>
                                          </p:spTgt>
                                        </p:tgtEl>
                                      </p:cBhvr>
                                    </p:animEffect>
                                    <p:anim calcmode="lin" valueType="num">
                                      <p:cBhvr>
                                        <p:cTn id="32"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6" presetID="43"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
                                        <p:tgtEl>
                                          <p:spTgt spid="3">
                                            <p:txEl>
                                              <p:pRg st="7" end="7"/>
                                            </p:txEl>
                                          </p:spTgt>
                                        </p:tgtEl>
                                      </p:cBhvr>
                                    </p:animEffect>
                                    <p:anim calcmode="lin" valueType="num">
                                      <p:cBhvr>
                                        <p:cTn id="39"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DCB05-4CD7-4A80-99D5-3FDABAC89EB7}"/>
              </a:ext>
            </a:extLst>
          </p:cNvPr>
          <p:cNvSpPr>
            <a:spLocks noGrp="1"/>
          </p:cNvSpPr>
          <p:nvPr>
            <p:ph type="title"/>
          </p:nvPr>
        </p:nvSpPr>
        <p:spPr>
          <a:xfrm>
            <a:off x="242454" y="0"/>
            <a:ext cx="10515600" cy="576984"/>
          </a:xfrm>
        </p:spPr>
        <p:txBody>
          <a:bodyPr>
            <a:normAutofit fontScale="90000"/>
          </a:bodyPr>
          <a:lstStyle/>
          <a:p>
            <a:r>
              <a:rPr lang="en-ZA" b="1" dirty="0">
                <a:solidFill>
                  <a:srgbClr val="FF0000"/>
                </a:solidFill>
                <a:latin typeface="Arial" panose="020B0604020202020204" pitchFamily="34" charset="0"/>
                <a:cs typeface="Arial" panose="020B0604020202020204" pitchFamily="34" charset="0"/>
              </a:rPr>
              <a:t>Continuation…</a:t>
            </a:r>
          </a:p>
        </p:txBody>
      </p:sp>
      <p:sp>
        <p:nvSpPr>
          <p:cNvPr id="3" name="Content Placeholder 2">
            <a:extLst>
              <a:ext uri="{FF2B5EF4-FFF2-40B4-BE49-F238E27FC236}">
                <a16:creationId xmlns:a16="http://schemas.microsoft.com/office/drawing/2014/main" id="{5F0E6FCD-5BDC-4443-9227-6FF252A166DC}"/>
              </a:ext>
            </a:extLst>
          </p:cNvPr>
          <p:cNvSpPr>
            <a:spLocks noGrp="1"/>
          </p:cNvSpPr>
          <p:nvPr>
            <p:ph idx="1"/>
          </p:nvPr>
        </p:nvSpPr>
        <p:spPr>
          <a:xfrm>
            <a:off x="124691" y="900544"/>
            <a:ext cx="11970327" cy="5957455"/>
          </a:xfrm>
        </p:spPr>
        <p:txBody>
          <a:bodyPr>
            <a:normAutofit/>
          </a:bodyPr>
          <a:lstStyle/>
          <a:p>
            <a:pPr marL="0" indent="0" algn="just">
              <a:lnSpc>
                <a:spcPct val="100000"/>
              </a:lnSpc>
              <a:buNone/>
            </a:pPr>
            <a:r>
              <a:rPr lang="en-ZA" sz="2400" dirty="0">
                <a:solidFill>
                  <a:schemeClr val="tx2"/>
                </a:solidFill>
                <a:latin typeface="Baskerville" panose="02020502070401020303" pitchFamily="18" charset="0"/>
                <a:ea typeface="Baskerville" panose="02020502070401020303" pitchFamily="18" charset="0"/>
                <a:cs typeface="Arial" panose="020B0604020202020204" pitchFamily="34" charset="0"/>
              </a:rPr>
              <a:t>Marketing and Sales is key component for obtaining funding to pursue new initiatives. </a:t>
            </a:r>
          </a:p>
          <a:p>
            <a:pPr marL="0" indent="0" algn="just">
              <a:lnSpc>
                <a:spcPct val="100000"/>
              </a:lnSpc>
              <a:buNone/>
            </a:pPr>
            <a:endParaRPr lang="en-ZA" sz="2400" dirty="0">
              <a:solidFill>
                <a:schemeClr val="tx2"/>
              </a:solidFill>
              <a:latin typeface="Baskerville" panose="02020502070401020303" pitchFamily="18" charset="0"/>
              <a:ea typeface="Baskerville" panose="02020502070401020303" pitchFamily="18" charset="0"/>
              <a:cs typeface="Arial" panose="020B0604020202020204" pitchFamily="34" charset="0"/>
            </a:endParaRPr>
          </a:p>
          <a:p>
            <a:pPr marL="0" indent="0" algn="just">
              <a:lnSpc>
                <a:spcPct val="100000"/>
              </a:lnSpc>
              <a:buNone/>
            </a:pPr>
            <a:r>
              <a:rPr lang="en-ZA" sz="2400" b="1" dirty="0">
                <a:solidFill>
                  <a:schemeClr val="tx2"/>
                </a:solidFill>
                <a:latin typeface="Baskerville" panose="02020502070401020303" pitchFamily="18" charset="0"/>
                <a:ea typeface="Baskerville" panose="02020502070401020303" pitchFamily="18" charset="0"/>
                <a:cs typeface="Arial" panose="020B0604020202020204" pitchFamily="34" charset="0"/>
              </a:rPr>
              <a:t>There are many ways to develop and format a marketing plan. The approach taken here is to present a 6-Part plan that includes:</a:t>
            </a:r>
          </a:p>
          <a:p>
            <a:pPr algn="just">
              <a:lnSpc>
                <a:spcPct val="100000"/>
              </a:lnSpc>
              <a:buNone/>
              <a:tabLst>
                <a:tab pos="261938" algn="l"/>
              </a:tabLst>
            </a:pPr>
            <a:r>
              <a:rPr lang="en-ZA" sz="2400" dirty="0">
                <a:solidFill>
                  <a:schemeClr val="tx2"/>
                </a:solidFill>
                <a:latin typeface="Baskerville" panose="02020502070401020303" pitchFamily="18" charset="0"/>
                <a:ea typeface="Baskerville" panose="02020502070401020303" pitchFamily="18" charset="0"/>
                <a:cs typeface="Arial" panose="020B0604020202020204" pitchFamily="34" charset="0"/>
              </a:rPr>
              <a:t>	- Purpose and Mission </a:t>
            </a:r>
          </a:p>
          <a:p>
            <a:pPr algn="just">
              <a:lnSpc>
                <a:spcPct val="100000"/>
              </a:lnSpc>
              <a:buNone/>
              <a:tabLst>
                <a:tab pos="261938" algn="l"/>
              </a:tabLst>
            </a:pPr>
            <a:r>
              <a:rPr lang="en-ZA" sz="2400" dirty="0">
                <a:solidFill>
                  <a:schemeClr val="tx2"/>
                </a:solidFill>
                <a:latin typeface="Baskerville" panose="02020502070401020303" pitchFamily="18" charset="0"/>
                <a:ea typeface="Baskerville" panose="02020502070401020303" pitchFamily="18" charset="0"/>
                <a:cs typeface="Arial" panose="020B0604020202020204" pitchFamily="34" charset="0"/>
              </a:rPr>
              <a:t>	- Budgets, Performance Analysis </a:t>
            </a:r>
          </a:p>
          <a:p>
            <a:pPr algn="just">
              <a:lnSpc>
                <a:spcPct val="100000"/>
              </a:lnSpc>
              <a:buNone/>
              <a:tabLst>
                <a:tab pos="261938" algn="l"/>
              </a:tabLst>
            </a:pPr>
            <a:r>
              <a:rPr lang="en-ZA" sz="2400" dirty="0">
                <a:solidFill>
                  <a:schemeClr val="tx2"/>
                </a:solidFill>
                <a:latin typeface="Baskerville" panose="02020502070401020303" pitchFamily="18" charset="0"/>
                <a:ea typeface="Baskerville" panose="02020502070401020303" pitchFamily="18" charset="0"/>
                <a:cs typeface="Arial" panose="020B0604020202020204" pitchFamily="34" charset="0"/>
              </a:rPr>
              <a:t>   - Implementation </a:t>
            </a:r>
          </a:p>
          <a:p>
            <a:pPr algn="just">
              <a:lnSpc>
                <a:spcPct val="100000"/>
              </a:lnSpc>
              <a:buNone/>
              <a:tabLst>
                <a:tab pos="261938" algn="l"/>
              </a:tabLst>
            </a:pPr>
            <a:r>
              <a:rPr lang="en-ZA" sz="2400" dirty="0">
                <a:solidFill>
                  <a:schemeClr val="tx2"/>
                </a:solidFill>
                <a:latin typeface="Baskerville" panose="02020502070401020303" pitchFamily="18" charset="0"/>
                <a:ea typeface="Baskerville" panose="02020502070401020303" pitchFamily="18" charset="0"/>
                <a:cs typeface="Arial" panose="020B0604020202020204" pitchFamily="34" charset="0"/>
              </a:rPr>
              <a:t>	- Situational Analysis </a:t>
            </a:r>
          </a:p>
          <a:p>
            <a:pPr algn="just">
              <a:lnSpc>
                <a:spcPct val="100000"/>
              </a:lnSpc>
              <a:buNone/>
              <a:tabLst>
                <a:tab pos="261938" algn="l"/>
              </a:tabLst>
            </a:pPr>
            <a:r>
              <a:rPr lang="en-ZA" sz="2400" dirty="0">
                <a:solidFill>
                  <a:schemeClr val="tx2"/>
                </a:solidFill>
                <a:latin typeface="Baskerville" panose="02020502070401020303" pitchFamily="18" charset="0"/>
                <a:ea typeface="Baskerville" panose="02020502070401020303" pitchFamily="18" charset="0"/>
                <a:cs typeface="Arial" panose="020B0604020202020204" pitchFamily="34" charset="0"/>
              </a:rPr>
              <a:t>	- Marketing Strategy and Objectives </a:t>
            </a:r>
          </a:p>
          <a:p>
            <a:pPr algn="just">
              <a:lnSpc>
                <a:spcPct val="100000"/>
              </a:lnSpc>
              <a:buNone/>
              <a:tabLst>
                <a:tab pos="261938" algn="l"/>
              </a:tabLst>
            </a:pPr>
            <a:r>
              <a:rPr lang="en-ZA" sz="2400" dirty="0">
                <a:solidFill>
                  <a:schemeClr val="tx2"/>
                </a:solidFill>
                <a:latin typeface="Baskerville" panose="02020502070401020303" pitchFamily="18" charset="0"/>
                <a:ea typeface="Baskerville" panose="02020502070401020303" pitchFamily="18" charset="0"/>
                <a:cs typeface="Arial" panose="020B0604020202020204" pitchFamily="34" charset="0"/>
              </a:rPr>
              <a:t>	- Tactical Programs </a:t>
            </a:r>
          </a:p>
          <a:p>
            <a:pPr algn="just">
              <a:lnSpc>
                <a:spcPct val="100000"/>
              </a:lnSpc>
              <a:buNone/>
              <a:tabLst>
                <a:tab pos="261938" algn="l"/>
              </a:tabLst>
            </a:pPr>
            <a:r>
              <a:rPr lang="en-ZA" sz="2400" dirty="0">
                <a:solidFill>
                  <a:schemeClr val="tx2"/>
                </a:solidFill>
                <a:latin typeface="Baskerville" panose="02020502070401020303" pitchFamily="18" charset="0"/>
                <a:ea typeface="Baskerville" panose="02020502070401020303" pitchFamily="18" charset="0"/>
                <a:cs typeface="Arial" panose="020B0604020202020204" pitchFamily="34" charset="0"/>
              </a:rPr>
              <a:t>	- Additional Consideration </a:t>
            </a:r>
          </a:p>
          <a:p>
            <a:pPr>
              <a:tabLst>
                <a:tab pos="261938" algn="l"/>
              </a:tabLst>
            </a:pPr>
            <a:endParaRPr lang="en-ZA" sz="1800" dirty="0">
              <a:solidFill>
                <a:schemeClr val="tx2"/>
              </a:solidFill>
              <a:latin typeface="Arial" panose="020B0604020202020204" pitchFamily="34" charset="0"/>
              <a:cs typeface="Arial" panose="020B0604020202020204" pitchFamily="34" charset="0"/>
            </a:endParaRPr>
          </a:p>
          <a:p>
            <a:pPr marL="0" indent="0">
              <a:buNone/>
            </a:pPr>
            <a:endParaRPr lang="en-ZA" dirty="0"/>
          </a:p>
        </p:txBody>
      </p:sp>
      <p:pic>
        <p:nvPicPr>
          <p:cNvPr id="5" name="Picture 4">
            <a:extLst>
              <a:ext uri="{FF2B5EF4-FFF2-40B4-BE49-F238E27FC236}">
                <a16:creationId xmlns:a16="http://schemas.microsoft.com/office/drawing/2014/main" id="{66AAD5E9-9850-4D2C-94AF-A051A5645632}"/>
              </a:ext>
            </a:extLst>
          </p:cNvPr>
          <p:cNvPicPr>
            <a:picLocks noChangeAspect="1"/>
          </p:cNvPicPr>
          <p:nvPr/>
        </p:nvPicPr>
        <p:blipFill rotWithShape="1">
          <a:blip r:embed="rId2"/>
          <a:srcRect t="8544" b="8793"/>
          <a:stretch/>
        </p:blipFill>
        <p:spPr>
          <a:xfrm>
            <a:off x="5001491" y="2672729"/>
            <a:ext cx="7190509" cy="3977453"/>
          </a:xfrm>
          <a:prstGeom prst="rect">
            <a:avLst/>
          </a:prstGeom>
        </p:spPr>
      </p:pic>
    </p:spTree>
    <p:extLst>
      <p:ext uri="{BB962C8B-B14F-4D97-AF65-F5344CB8AC3E}">
        <p14:creationId xmlns:p14="http://schemas.microsoft.com/office/powerpoint/2010/main" val="3176533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115EA-C1FB-43EB-A1E3-D7538AF5846B}"/>
              </a:ext>
            </a:extLst>
          </p:cNvPr>
          <p:cNvSpPr>
            <a:spLocks noGrp="1"/>
          </p:cNvSpPr>
          <p:nvPr>
            <p:ph type="title"/>
          </p:nvPr>
        </p:nvSpPr>
        <p:spPr>
          <a:xfrm>
            <a:off x="838200" y="0"/>
            <a:ext cx="10515600" cy="604693"/>
          </a:xfrm>
        </p:spPr>
        <p:txBody>
          <a:bodyPr>
            <a:normAutofit fontScale="90000"/>
          </a:bodyPr>
          <a:lstStyle/>
          <a:p>
            <a:pPr algn="ctr"/>
            <a:r>
              <a:rPr lang="en-ZA" b="1" dirty="0">
                <a:solidFill>
                  <a:srgbClr val="FF0000"/>
                </a:solidFill>
                <a:latin typeface="Arial" panose="020B0604020202020204" pitchFamily="34" charset="0"/>
                <a:cs typeface="Arial" panose="020B0604020202020204" pitchFamily="34" charset="0"/>
              </a:rPr>
              <a:t>SAFETY REQUIREMENTS</a:t>
            </a:r>
          </a:p>
        </p:txBody>
      </p:sp>
      <p:sp>
        <p:nvSpPr>
          <p:cNvPr id="6" name="Content Placeholder 5">
            <a:extLst>
              <a:ext uri="{FF2B5EF4-FFF2-40B4-BE49-F238E27FC236}">
                <a16:creationId xmlns:a16="http://schemas.microsoft.com/office/drawing/2014/main" id="{0DC2B98A-FC02-4343-B27E-CEBBD7FBEEDB}"/>
              </a:ext>
            </a:extLst>
          </p:cNvPr>
          <p:cNvSpPr>
            <a:spLocks noGrp="1"/>
          </p:cNvSpPr>
          <p:nvPr>
            <p:ph idx="1"/>
          </p:nvPr>
        </p:nvSpPr>
        <p:spPr>
          <a:xfrm>
            <a:off x="110836" y="803564"/>
            <a:ext cx="11970328" cy="6054435"/>
          </a:xfrm>
        </p:spPr>
        <p:txBody>
          <a:bodyPr>
            <a:normAutofit/>
          </a:bodyPr>
          <a:lstStyle/>
          <a:p>
            <a:pPr marL="0" indent="0">
              <a:buNone/>
            </a:pPr>
            <a:endParaRPr lang="en-ZA" sz="800" dirty="0"/>
          </a:p>
          <a:p>
            <a:pPr marL="0" indent="0" algn="ctr">
              <a:lnSpc>
                <a:spcPct val="100000"/>
              </a:lnSpc>
              <a:buNone/>
            </a:pPr>
            <a:r>
              <a:rPr lang="en-ZA" sz="2400" dirty="0">
                <a:latin typeface="Baskerville" panose="02020502070401020303" pitchFamily="18" charset="0"/>
                <a:ea typeface="Baskerville" panose="02020502070401020303" pitchFamily="18" charset="0"/>
              </a:rPr>
              <a:t>The safety requirements are </a:t>
            </a:r>
            <a:r>
              <a:rPr lang="en-ZA" sz="2400" b="1" dirty="0">
                <a:latin typeface="Baskerville" panose="02020502070401020303" pitchFamily="18" charset="0"/>
                <a:ea typeface="Baskerville" panose="02020502070401020303" pitchFamily="18" charset="0"/>
              </a:rPr>
              <a:t>those requirements that are defined for the purpose of risk reduction, </a:t>
            </a:r>
            <a:r>
              <a:rPr lang="en-ZA" sz="2400" dirty="0">
                <a:latin typeface="Baskerville" panose="02020502070401020303" pitchFamily="18" charset="0"/>
                <a:ea typeface="Baskerville" panose="02020502070401020303" pitchFamily="18" charset="0"/>
              </a:rPr>
              <a:t>including a full list of identified risks, procedures for injuries and threats, including a plan for natural disasters, such as hurricanes, excessive heat and cold and flooding as well as risk prevention procedures, including risk awareness training for your managers and employees</a:t>
            </a:r>
          </a:p>
          <a:p>
            <a:pPr marL="0" indent="0" algn="ctr">
              <a:lnSpc>
                <a:spcPct val="100000"/>
              </a:lnSpc>
              <a:buNone/>
            </a:pPr>
            <a:endParaRPr lang="en-ZA" sz="800" dirty="0">
              <a:solidFill>
                <a:schemeClr val="tx2"/>
              </a:solidFill>
              <a:latin typeface="Baskerville" panose="02020502070401020303" pitchFamily="18" charset="0"/>
              <a:ea typeface="Baskerville" panose="02020502070401020303" pitchFamily="18" charset="0"/>
              <a:cs typeface="Arial" panose="020B0604020202020204" pitchFamily="34" charset="0"/>
            </a:endParaRPr>
          </a:p>
          <a:p>
            <a:r>
              <a:rPr lang="en-ZA" sz="1800" b="1" dirty="0">
                <a:solidFill>
                  <a:schemeClr val="tx2"/>
                </a:solidFill>
                <a:latin typeface="Baskerville" panose="02020502070401020303" pitchFamily="18" charset="0"/>
                <a:ea typeface="Baskerville" panose="02020502070401020303" pitchFamily="18" charset="0"/>
                <a:cs typeface="Arial" panose="020B0604020202020204" pitchFamily="34" charset="0"/>
              </a:rPr>
              <a:t>To comply with health and safety regulations there's a range of key obligations you must fulfil:</a:t>
            </a:r>
          </a:p>
          <a:p>
            <a:pPr marL="0" indent="0">
              <a:buNone/>
            </a:pPr>
            <a:endParaRPr lang="en-ZA" sz="800" dirty="0">
              <a:latin typeface="Baskerville" panose="02020502070401020303" pitchFamily="18" charset="0"/>
              <a:ea typeface="Baskerville" panose="02020502070401020303" pitchFamily="18" charset="0"/>
              <a:cs typeface="Arial" panose="020B0604020202020204" pitchFamily="34" charset="0"/>
            </a:endParaRPr>
          </a:p>
          <a:p>
            <a:pPr lvl="1" algn="just">
              <a:lnSpc>
                <a:spcPct val="100000"/>
              </a:lnSpc>
              <a:buClr>
                <a:srgbClr val="FF0000"/>
              </a:buClr>
              <a:buFont typeface="Wingdings" pitchFamily="2" charset="2"/>
              <a:buChar char="Ø"/>
            </a:pPr>
            <a:r>
              <a:rPr lang="en-ZA" sz="1800" dirty="0">
                <a:latin typeface="Baskerville" panose="02020502070401020303" pitchFamily="18" charset="0"/>
                <a:ea typeface="Baskerville" panose="02020502070401020303" pitchFamily="18" charset="0"/>
                <a:cs typeface="Arial" panose="020B0604020202020204" pitchFamily="34" charset="0"/>
              </a:rPr>
              <a:t>Report any accidents, injuries and near misses. </a:t>
            </a:r>
          </a:p>
          <a:p>
            <a:pPr lvl="1" algn="just">
              <a:lnSpc>
                <a:spcPct val="100000"/>
              </a:lnSpc>
              <a:buClr>
                <a:srgbClr val="FF0000"/>
              </a:buClr>
              <a:buFont typeface="Wingdings" pitchFamily="2" charset="2"/>
              <a:buChar char="Ø"/>
            </a:pPr>
            <a:r>
              <a:rPr lang="en-ZA" sz="1800" dirty="0">
                <a:latin typeface="Baskerville" panose="02020502070401020303" pitchFamily="18" charset="0"/>
                <a:ea typeface="Baskerville" panose="02020502070401020303" pitchFamily="18" charset="0"/>
                <a:cs typeface="Arial" panose="020B0604020202020204" pitchFamily="34" charset="0"/>
              </a:rPr>
              <a:t>Identify potential problem areas. </a:t>
            </a:r>
          </a:p>
          <a:p>
            <a:pPr lvl="1" algn="just">
              <a:lnSpc>
                <a:spcPct val="100000"/>
              </a:lnSpc>
              <a:buClr>
                <a:srgbClr val="FF0000"/>
              </a:buClr>
              <a:buFont typeface="Wingdings" pitchFamily="2" charset="2"/>
              <a:buChar char="Ø"/>
            </a:pPr>
            <a:r>
              <a:rPr lang="en-ZA" sz="1800" dirty="0">
                <a:latin typeface="Baskerville" panose="02020502070401020303" pitchFamily="18" charset="0"/>
                <a:ea typeface="Baskerville" panose="02020502070401020303" pitchFamily="18" charset="0"/>
                <a:cs typeface="Arial" panose="020B0604020202020204" pitchFamily="34" charset="0"/>
              </a:rPr>
              <a:t>Carry out regular risk assessments, </a:t>
            </a:r>
          </a:p>
          <a:p>
            <a:pPr lvl="1" algn="just">
              <a:lnSpc>
                <a:spcPct val="100000"/>
              </a:lnSpc>
              <a:buClr>
                <a:srgbClr val="FF0000"/>
              </a:buClr>
              <a:buFont typeface="Wingdings" pitchFamily="2" charset="2"/>
              <a:buChar char="Ø"/>
            </a:pPr>
            <a:r>
              <a:rPr lang="en-ZA" sz="1800" dirty="0">
                <a:latin typeface="Baskerville" panose="02020502070401020303" pitchFamily="18" charset="0"/>
                <a:ea typeface="Baskerville" panose="02020502070401020303" pitchFamily="18" charset="0"/>
                <a:cs typeface="Arial" panose="020B0604020202020204" pitchFamily="34" charset="0"/>
              </a:rPr>
              <a:t>Ensure safe storage</a:t>
            </a:r>
          </a:p>
          <a:p>
            <a:pPr marL="457200" lvl="1" indent="0" algn="just">
              <a:lnSpc>
                <a:spcPct val="100000"/>
              </a:lnSpc>
              <a:buClr>
                <a:srgbClr val="FF0000"/>
              </a:buClr>
              <a:buNone/>
            </a:pPr>
            <a:endParaRPr lang="en-ZA" sz="1800" dirty="0">
              <a:latin typeface="Baskerville" panose="02020502070401020303" pitchFamily="18" charset="0"/>
              <a:ea typeface="Baskerville" panose="02020502070401020303" pitchFamily="18" charset="0"/>
              <a:cs typeface="Arial" panose="020B0604020202020204" pitchFamily="34" charset="0"/>
            </a:endParaRPr>
          </a:p>
          <a:p>
            <a:pPr lvl="1" algn="just">
              <a:lnSpc>
                <a:spcPct val="100000"/>
              </a:lnSpc>
              <a:buClr>
                <a:srgbClr val="FF0000"/>
              </a:buClr>
              <a:buFont typeface="Wingdings" pitchFamily="2" charset="2"/>
              <a:buChar char="Ø"/>
            </a:pPr>
            <a:r>
              <a:rPr lang="en-ZA" sz="1800" dirty="0">
                <a:latin typeface="Baskerville" panose="02020502070401020303" pitchFamily="18" charset="0"/>
                <a:ea typeface="Baskerville" panose="02020502070401020303" pitchFamily="18" charset="0"/>
                <a:cs typeface="Arial" panose="020B0604020202020204" pitchFamily="34" charset="0"/>
              </a:rPr>
              <a:t>handling and disposal of all hazardous substances, </a:t>
            </a:r>
            <a:r>
              <a:rPr lang="en-ZA" sz="1800" dirty="0" err="1">
                <a:latin typeface="Baskerville" panose="02020502070401020303" pitchFamily="18" charset="0"/>
                <a:ea typeface="Baskerville" panose="02020502070401020303" pitchFamily="18" charset="0"/>
                <a:cs typeface="Arial" panose="020B0604020202020204" pitchFamily="34" charset="0"/>
              </a:rPr>
              <a:t>eg</a:t>
            </a:r>
            <a:r>
              <a:rPr lang="en-ZA" sz="1800" dirty="0">
                <a:latin typeface="Baskerville" panose="02020502070401020303" pitchFamily="18" charset="0"/>
                <a:ea typeface="Baskerville" panose="02020502070401020303" pitchFamily="18" charset="0"/>
                <a:cs typeface="Arial" panose="020B0604020202020204" pitchFamily="34" charset="0"/>
              </a:rPr>
              <a:t> cleaning products, medicines and clinical waste.</a:t>
            </a:r>
          </a:p>
          <a:p>
            <a:pPr lvl="1" algn="just">
              <a:lnSpc>
                <a:spcPct val="100000"/>
              </a:lnSpc>
              <a:buClr>
                <a:srgbClr val="FF0000"/>
              </a:buClr>
              <a:buFont typeface="Wingdings" pitchFamily="2" charset="2"/>
              <a:buChar char="Ø"/>
            </a:pPr>
            <a:r>
              <a:rPr lang="en-ZA" sz="1800" dirty="0">
                <a:latin typeface="Baskerville" panose="02020502070401020303" pitchFamily="18" charset="0"/>
                <a:ea typeface="Baskerville" panose="02020502070401020303" pitchFamily="18" charset="0"/>
                <a:cs typeface="Arial" panose="020B0604020202020204" pitchFamily="34" charset="0"/>
              </a:rPr>
              <a:t>Control measures may need to be included in the risk assessment for individual clients</a:t>
            </a:r>
          </a:p>
          <a:p>
            <a:pPr lvl="1" algn="just">
              <a:lnSpc>
                <a:spcPct val="100000"/>
              </a:lnSpc>
              <a:buClr>
                <a:srgbClr val="FF0000"/>
              </a:buClr>
              <a:buFont typeface="Wingdings" pitchFamily="2" charset="2"/>
              <a:buChar char="Ø"/>
            </a:pPr>
            <a:r>
              <a:rPr lang="en-ZA" sz="1800" dirty="0">
                <a:latin typeface="Baskerville" panose="02020502070401020303" pitchFamily="18" charset="0"/>
                <a:ea typeface="Baskerville" panose="02020502070401020303" pitchFamily="18" charset="0"/>
                <a:cs typeface="Arial" panose="020B0604020202020204" pitchFamily="34" charset="0"/>
              </a:rPr>
              <a:t>Consider the increased risk that hazards may pose to vulnerable clients. </a:t>
            </a:r>
          </a:p>
          <a:p>
            <a:pPr lvl="1" algn="just">
              <a:lnSpc>
                <a:spcPct val="100000"/>
              </a:lnSpc>
              <a:buClr>
                <a:srgbClr val="FF0000"/>
              </a:buClr>
              <a:buFont typeface="Wingdings" pitchFamily="2" charset="2"/>
              <a:buChar char="Ø"/>
            </a:pPr>
            <a:endParaRPr lang="en-ZA" sz="1800" dirty="0">
              <a:solidFill>
                <a:schemeClr val="tx2"/>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1A85959-C42E-406A-9EDF-F975B43C79B4}"/>
              </a:ext>
            </a:extLst>
          </p:cNvPr>
          <p:cNvPicPr>
            <a:picLocks noChangeAspect="1"/>
          </p:cNvPicPr>
          <p:nvPr/>
        </p:nvPicPr>
        <p:blipFill>
          <a:blip r:embed="rId2"/>
          <a:stretch>
            <a:fillRect/>
          </a:stretch>
        </p:blipFill>
        <p:spPr>
          <a:xfrm>
            <a:off x="5836879" y="3544577"/>
            <a:ext cx="5516921" cy="2011095"/>
          </a:xfrm>
          <a:prstGeom prst="rect">
            <a:avLst/>
          </a:prstGeom>
        </p:spPr>
      </p:pic>
    </p:spTree>
    <p:extLst>
      <p:ext uri="{BB962C8B-B14F-4D97-AF65-F5344CB8AC3E}">
        <p14:creationId xmlns:p14="http://schemas.microsoft.com/office/powerpoint/2010/main" val="189487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heel(1)">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 calcmode="lin" valueType="num">
                                      <p:cBhvr additive="base">
                                        <p:cTn id="12"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5" end="5"/>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 calcmode="lin" valueType="num">
                                      <p:cBhvr additive="base">
                                        <p:cTn id="16"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6" end="6"/>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xEl>
                                              <p:pRg st="7" end="7"/>
                                            </p:txEl>
                                          </p:spTgt>
                                        </p:tgtEl>
                                        <p:attrNameLst>
                                          <p:attrName>style.visibility</p:attrName>
                                        </p:attrNameLst>
                                      </p:cBhvr>
                                      <p:to>
                                        <p:strVal val="visible"/>
                                      </p:to>
                                    </p:set>
                                    <p:anim calcmode="lin" valueType="num">
                                      <p:cBhvr additive="base">
                                        <p:cTn id="20"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7" end="7"/>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xEl>
                                              <p:pRg st="8" end="8"/>
                                            </p:txEl>
                                          </p:spTgt>
                                        </p:tgtEl>
                                        <p:attrNameLst>
                                          <p:attrName>style.visibility</p:attrName>
                                        </p:attrNameLst>
                                      </p:cBhvr>
                                      <p:to>
                                        <p:strVal val="visible"/>
                                      </p:to>
                                    </p:set>
                                    <p:anim calcmode="lin" valueType="num">
                                      <p:cBhvr additive="base">
                                        <p:cTn id="24"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8" end="8"/>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6">
                                            <p:txEl>
                                              <p:pRg st="10" end="10"/>
                                            </p:txEl>
                                          </p:spTgt>
                                        </p:tgtEl>
                                        <p:attrNameLst>
                                          <p:attrName>style.visibility</p:attrName>
                                        </p:attrNameLst>
                                      </p:cBhvr>
                                      <p:to>
                                        <p:strVal val="visible"/>
                                      </p:to>
                                    </p:set>
                                    <p:anim calcmode="lin" valueType="num">
                                      <p:cBhvr additive="base">
                                        <p:cTn id="28"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
                                            <p:txEl>
                                              <p:pRg st="11" end="11"/>
                                            </p:txEl>
                                          </p:spTgt>
                                        </p:tgtEl>
                                        <p:attrNameLst>
                                          <p:attrName>style.visibility</p:attrName>
                                        </p:attrNameLst>
                                      </p:cBhvr>
                                      <p:to>
                                        <p:strVal val="visible"/>
                                      </p:to>
                                    </p:set>
                                    <p:anim calcmode="lin" valueType="num">
                                      <p:cBhvr additive="base">
                                        <p:cTn id="32"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6">
                                            <p:txEl>
                                              <p:pRg st="12" end="12"/>
                                            </p:txEl>
                                          </p:spTgt>
                                        </p:tgtEl>
                                        <p:attrNameLst>
                                          <p:attrName>style.visibility</p:attrName>
                                        </p:attrNameLst>
                                      </p:cBhvr>
                                      <p:to>
                                        <p:strVal val="visible"/>
                                      </p:to>
                                    </p:set>
                                    <p:anim calcmode="lin" valueType="num">
                                      <p:cBhvr additive="base">
                                        <p:cTn id="36"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BD22-E1E5-49AB-8221-BD09C0032134}"/>
              </a:ext>
            </a:extLst>
          </p:cNvPr>
          <p:cNvSpPr>
            <a:spLocks noGrp="1"/>
          </p:cNvSpPr>
          <p:nvPr>
            <p:ph type="title"/>
          </p:nvPr>
        </p:nvSpPr>
        <p:spPr>
          <a:xfrm>
            <a:off x="91440" y="27500"/>
            <a:ext cx="12009120" cy="1325563"/>
          </a:xfrm>
        </p:spPr>
        <p:txBody>
          <a:bodyPr/>
          <a:lstStyle/>
          <a:p>
            <a:pPr algn="ctr"/>
            <a:r>
              <a:rPr lang="en-ZA" b="1" dirty="0">
                <a:solidFill>
                  <a:srgbClr val="FF0000"/>
                </a:solidFill>
                <a:latin typeface="Arial" panose="020B0604020202020204" pitchFamily="34" charset="0"/>
                <a:cs typeface="Arial" panose="020B0604020202020204" pitchFamily="34" charset="0"/>
              </a:rPr>
              <a:t>WAL-MART SWOT ANALYSIS </a:t>
            </a:r>
            <a:r>
              <a:rPr lang="en-ZA" sz="3200" b="1" dirty="0">
                <a:solidFill>
                  <a:srgbClr val="FF0000"/>
                </a:solidFill>
                <a:latin typeface="Arial" panose="020B0604020202020204" pitchFamily="34" charset="0"/>
                <a:cs typeface="Arial" panose="020B0604020202020204" pitchFamily="34" charset="0"/>
              </a:rPr>
              <a:t>EXAMPLE 1</a:t>
            </a:r>
            <a:r>
              <a:rPr lang="en-ZA" b="1" dirty="0">
                <a:solidFill>
                  <a:srgbClr val="FF0000"/>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A76071E9-5537-4C2C-B518-4A070B7D1630}"/>
              </a:ext>
            </a:extLst>
          </p:cNvPr>
          <p:cNvSpPr>
            <a:spLocks noGrp="1"/>
          </p:cNvSpPr>
          <p:nvPr>
            <p:ph idx="1"/>
          </p:nvPr>
        </p:nvSpPr>
        <p:spPr>
          <a:xfrm>
            <a:off x="379828" y="1519310"/>
            <a:ext cx="11720732" cy="5311189"/>
          </a:xfrm>
        </p:spPr>
        <p:txBody>
          <a:bodyPr>
            <a:normAutofit/>
          </a:bodyPr>
          <a:lstStyle/>
          <a:p>
            <a:pPr marL="0" indent="0">
              <a:lnSpc>
                <a:spcPct val="150000"/>
              </a:lnSpc>
              <a:buNone/>
            </a:pPr>
            <a:r>
              <a:rPr lang="en-ZA" sz="1800" b="1" dirty="0">
                <a:solidFill>
                  <a:schemeClr val="tx2"/>
                </a:solidFill>
                <a:latin typeface="Arial" panose="020B0604020202020204" pitchFamily="34" charset="0"/>
                <a:cs typeface="Arial" panose="020B0604020202020204" pitchFamily="34" charset="0"/>
              </a:rPr>
              <a:t>Strengths</a:t>
            </a:r>
            <a:r>
              <a:rPr lang="en-ZA" sz="1800" dirty="0">
                <a:solidFill>
                  <a:schemeClr val="tx2"/>
                </a:solidFill>
                <a:latin typeface="Arial" panose="020B0604020202020204" pitchFamily="34" charset="0"/>
                <a:cs typeface="Arial" panose="020B0604020202020204" pitchFamily="34" charset="0"/>
              </a:rPr>
              <a:t> - Wal-Mart is a powerful retail brand. It has a reputation for value for money, convenience and a wide range of products all in one store. </a:t>
            </a:r>
          </a:p>
          <a:p>
            <a:pPr marL="0" indent="0">
              <a:lnSpc>
                <a:spcPct val="100000"/>
              </a:lnSpc>
              <a:buNone/>
            </a:pPr>
            <a:endParaRPr lang="en-ZA" sz="1800" dirty="0">
              <a:solidFill>
                <a:schemeClr val="tx2"/>
              </a:solidFill>
              <a:latin typeface="Arial" panose="020B0604020202020204" pitchFamily="34" charset="0"/>
              <a:cs typeface="Arial" panose="020B0604020202020204" pitchFamily="34" charset="0"/>
            </a:endParaRPr>
          </a:p>
          <a:p>
            <a:pPr marL="0" indent="0">
              <a:lnSpc>
                <a:spcPct val="150000"/>
              </a:lnSpc>
              <a:buNone/>
            </a:pPr>
            <a:r>
              <a:rPr lang="en-ZA" sz="1800" b="1" dirty="0">
                <a:solidFill>
                  <a:schemeClr val="tx2"/>
                </a:solidFill>
                <a:latin typeface="Arial" panose="020B0604020202020204" pitchFamily="34" charset="0"/>
                <a:cs typeface="Arial" panose="020B0604020202020204" pitchFamily="34" charset="0"/>
              </a:rPr>
              <a:t>Weaknesses</a:t>
            </a:r>
            <a:r>
              <a:rPr lang="en-ZA" sz="1800" dirty="0">
                <a:solidFill>
                  <a:schemeClr val="tx2"/>
                </a:solidFill>
                <a:latin typeface="Arial" panose="020B0604020202020204" pitchFamily="34" charset="0"/>
                <a:cs typeface="Arial" panose="020B0604020202020204" pitchFamily="34" charset="0"/>
              </a:rPr>
              <a:t> - Wal-Mart is the World's largest grocery retailer and control of its empire, despite its IT advantages, could leave it weak in some areas due to the huge span of control. </a:t>
            </a:r>
          </a:p>
          <a:p>
            <a:pPr marL="0" indent="0">
              <a:lnSpc>
                <a:spcPct val="100000"/>
              </a:lnSpc>
              <a:buNone/>
            </a:pPr>
            <a:endParaRPr lang="en-ZA" sz="1800" dirty="0">
              <a:solidFill>
                <a:schemeClr val="tx2"/>
              </a:solidFill>
              <a:latin typeface="Arial" panose="020B0604020202020204" pitchFamily="34" charset="0"/>
              <a:cs typeface="Arial" panose="020B0604020202020204" pitchFamily="34" charset="0"/>
            </a:endParaRPr>
          </a:p>
          <a:p>
            <a:pPr marL="0" indent="0">
              <a:lnSpc>
                <a:spcPct val="150000"/>
              </a:lnSpc>
              <a:buNone/>
            </a:pPr>
            <a:r>
              <a:rPr lang="en-ZA" sz="1800" b="1" dirty="0">
                <a:solidFill>
                  <a:schemeClr val="tx2"/>
                </a:solidFill>
                <a:latin typeface="Arial" panose="020B0604020202020204" pitchFamily="34" charset="0"/>
                <a:cs typeface="Arial" panose="020B0604020202020204" pitchFamily="34" charset="0"/>
              </a:rPr>
              <a:t>Opportunities</a:t>
            </a:r>
            <a:r>
              <a:rPr lang="en-ZA" sz="1800" dirty="0">
                <a:solidFill>
                  <a:schemeClr val="tx2"/>
                </a:solidFill>
                <a:latin typeface="Arial" panose="020B0604020202020204" pitchFamily="34" charset="0"/>
                <a:cs typeface="Arial" panose="020B0604020202020204" pitchFamily="34" charset="0"/>
              </a:rPr>
              <a:t> - To take over, merge with, or form strategic alliances with other global retailers, focusing on specific markets such as Europe or the Greater China Region. </a:t>
            </a:r>
          </a:p>
          <a:p>
            <a:pPr marL="0" indent="0">
              <a:lnSpc>
                <a:spcPct val="100000"/>
              </a:lnSpc>
              <a:buNone/>
            </a:pPr>
            <a:endParaRPr lang="en-ZA" sz="1800" dirty="0">
              <a:solidFill>
                <a:schemeClr val="tx2"/>
              </a:solidFill>
              <a:latin typeface="Arial" panose="020B0604020202020204" pitchFamily="34" charset="0"/>
              <a:cs typeface="Arial" panose="020B0604020202020204" pitchFamily="34" charset="0"/>
            </a:endParaRPr>
          </a:p>
          <a:p>
            <a:pPr marL="0" indent="0">
              <a:lnSpc>
                <a:spcPct val="150000"/>
              </a:lnSpc>
              <a:buNone/>
            </a:pPr>
            <a:r>
              <a:rPr lang="en-ZA" sz="1800" b="1" dirty="0">
                <a:solidFill>
                  <a:schemeClr val="tx2"/>
                </a:solidFill>
                <a:latin typeface="Arial" panose="020B0604020202020204" pitchFamily="34" charset="0"/>
                <a:cs typeface="Arial" panose="020B0604020202020204" pitchFamily="34" charset="0"/>
              </a:rPr>
              <a:t>Threats</a:t>
            </a:r>
            <a:r>
              <a:rPr lang="en-ZA" sz="1800" dirty="0">
                <a:solidFill>
                  <a:schemeClr val="tx2"/>
                </a:solidFill>
                <a:latin typeface="Arial" panose="020B0604020202020204" pitchFamily="34" charset="0"/>
                <a:cs typeface="Arial" panose="020B0604020202020204" pitchFamily="34" charset="0"/>
              </a:rPr>
              <a:t> - Being number one means that you are the target of competition, locally and globally.</a:t>
            </a:r>
          </a:p>
          <a:p>
            <a:pPr marL="0" indent="0">
              <a:buNone/>
            </a:pPr>
            <a:endParaRPr lang="en-ZA" dirty="0"/>
          </a:p>
        </p:txBody>
      </p:sp>
    </p:spTree>
    <p:extLst>
      <p:ext uri="{BB962C8B-B14F-4D97-AF65-F5344CB8AC3E}">
        <p14:creationId xmlns:p14="http://schemas.microsoft.com/office/powerpoint/2010/main" val="2865938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27FA3-AB51-4E3F-8B4A-A61262A1F55B}"/>
              </a:ext>
            </a:extLst>
          </p:cNvPr>
          <p:cNvSpPr>
            <a:spLocks noGrp="1"/>
          </p:cNvSpPr>
          <p:nvPr>
            <p:ph type="title"/>
          </p:nvPr>
        </p:nvSpPr>
        <p:spPr>
          <a:xfrm>
            <a:off x="838200" y="78373"/>
            <a:ext cx="10515600" cy="768731"/>
          </a:xfrm>
        </p:spPr>
        <p:txBody>
          <a:bodyPr/>
          <a:lstStyle/>
          <a:p>
            <a:pPr algn="ctr"/>
            <a:r>
              <a:rPr lang="en-ZA" b="1" dirty="0">
                <a:solidFill>
                  <a:srgbClr val="FF0000"/>
                </a:solidFill>
                <a:latin typeface="Arial" panose="020B0604020202020204" pitchFamily="34" charset="0"/>
                <a:cs typeface="Arial" panose="020B0604020202020204" pitchFamily="34" charset="0"/>
              </a:rPr>
              <a:t>ROAD MAP</a:t>
            </a:r>
          </a:p>
        </p:txBody>
      </p:sp>
      <p:sp>
        <p:nvSpPr>
          <p:cNvPr id="3" name="Content Placeholder 2">
            <a:extLst>
              <a:ext uri="{FF2B5EF4-FFF2-40B4-BE49-F238E27FC236}">
                <a16:creationId xmlns:a16="http://schemas.microsoft.com/office/drawing/2014/main" id="{F7045EBA-4392-4881-BBF5-1C599920169A}"/>
              </a:ext>
            </a:extLst>
          </p:cNvPr>
          <p:cNvSpPr>
            <a:spLocks noGrp="1"/>
          </p:cNvSpPr>
          <p:nvPr>
            <p:ph idx="1"/>
          </p:nvPr>
        </p:nvSpPr>
        <p:spPr>
          <a:xfrm>
            <a:off x="263236" y="847104"/>
            <a:ext cx="11672732" cy="5932523"/>
          </a:xfrm>
        </p:spPr>
        <p:txBody>
          <a:bodyPr>
            <a:normAutofit/>
          </a:bodyPr>
          <a:lstStyle/>
          <a:p>
            <a:pPr marL="0" indent="0">
              <a:buNone/>
            </a:pPr>
            <a:r>
              <a:rPr lang="en-ZA" sz="1800" b="1" dirty="0">
                <a:solidFill>
                  <a:schemeClr val="tx2"/>
                </a:solidFill>
                <a:latin typeface="Arial" panose="020B0604020202020204" pitchFamily="34" charset="0"/>
                <a:cs typeface="Arial" panose="020B0604020202020204" pitchFamily="34" charset="0"/>
              </a:rPr>
              <a:t>Business Plan Fundamentals</a:t>
            </a:r>
          </a:p>
          <a:p>
            <a:pPr marL="0" indent="0">
              <a:buNone/>
            </a:pPr>
            <a:r>
              <a:rPr lang="en-ZA" sz="1800" dirty="0">
                <a:solidFill>
                  <a:schemeClr val="tx2"/>
                </a:solidFill>
                <a:latin typeface="Arial" panose="020B0604020202020204" pitchFamily="34" charset="0"/>
                <a:cs typeface="Arial" panose="020B0604020202020204" pitchFamily="34" charset="0"/>
              </a:rPr>
              <a:t>	</a:t>
            </a:r>
          </a:p>
          <a:p>
            <a:pPr marL="0" indent="0">
              <a:lnSpc>
                <a:spcPct val="150000"/>
              </a:lnSpc>
              <a:buNone/>
            </a:pPr>
            <a:r>
              <a:rPr lang="en-ZA" sz="1800" b="1" dirty="0">
                <a:solidFill>
                  <a:schemeClr val="tx2"/>
                </a:solidFill>
                <a:latin typeface="Arial" panose="020B0604020202020204" pitchFamily="34" charset="0"/>
                <a:cs typeface="Arial" panose="020B0604020202020204" pitchFamily="34" charset="0"/>
              </a:rPr>
              <a:t>Setting Goals and Objectives</a:t>
            </a:r>
            <a:r>
              <a:rPr lang="en-ZA" sz="1800" dirty="0">
                <a:solidFill>
                  <a:schemeClr val="tx2"/>
                </a:solidFill>
                <a:latin typeface="Arial" panose="020B0604020202020204" pitchFamily="34" charset="0"/>
                <a:cs typeface="Arial" panose="020B0604020202020204" pitchFamily="34" charset="0"/>
              </a:rPr>
              <a:t>	</a:t>
            </a:r>
          </a:p>
          <a:p>
            <a:pPr marL="668338" indent="-300038">
              <a:lnSpc>
                <a:spcPct val="150000"/>
              </a:lnSpc>
            </a:pPr>
            <a:r>
              <a:rPr lang="en-ZA" sz="1800" dirty="0">
                <a:solidFill>
                  <a:schemeClr val="tx2"/>
                </a:solidFill>
                <a:latin typeface="Arial" panose="020B0604020202020204" pitchFamily="34" charset="0"/>
                <a:cs typeface="Arial" panose="020B0604020202020204" pitchFamily="34" charset="0"/>
              </a:rPr>
              <a:t>Analyse Competitive Positioning</a:t>
            </a:r>
          </a:p>
          <a:p>
            <a:pPr>
              <a:lnSpc>
                <a:spcPct val="150000"/>
              </a:lnSpc>
            </a:pPr>
            <a:r>
              <a:rPr lang="en-ZA" sz="1800" b="1" dirty="0">
                <a:solidFill>
                  <a:schemeClr val="tx2"/>
                </a:solidFill>
                <a:latin typeface="Arial" panose="020B0604020202020204" pitchFamily="34" charset="0"/>
                <a:cs typeface="Arial" panose="020B0604020202020204" pitchFamily="34" charset="0"/>
              </a:rPr>
              <a:t>Define Business Goal</a:t>
            </a:r>
          </a:p>
          <a:p>
            <a:pPr lvl="1">
              <a:lnSpc>
                <a:spcPct val="150000"/>
              </a:lnSpc>
            </a:pPr>
            <a:r>
              <a:rPr lang="en-ZA" sz="1800" dirty="0">
                <a:solidFill>
                  <a:schemeClr val="tx2"/>
                </a:solidFill>
                <a:latin typeface="Arial" panose="020B0604020202020204" pitchFamily="34" charset="0"/>
                <a:cs typeface="Arial" panose="020B0604020202020204" pitchFamily="34" charset="0"/>
              </a:rPr>
              <a:t>Vision &amp; Mission Statements	</a:t>
            </a:r>
          </a:p>
          <a:p>
            <a:pPr>
              <a:lnSpc>
                <a:spcPct val="150000"/>
              </a:lnSpc>
            </a:pPr>
            <a:r>
              <a:rPr lang="en-ZA" sz="1800" b="1" dirty="0">
                <a:solidFill>
                  <a:schemeClr val="tx2"/>
                </a:solidFill>
                <a:latin typeface="Arial" panose="020B0604020202020204" pitchFamily="34" charset="0"/>
                <a:cs typeface="Arial" panose="020B0604020202020204" pitchFamily="34" charset="0"/>
              </a:rPr>
              <a:t>The Management and Organisation of a Business</a:t>
            </a:r>
            <a:r>
              <a:rPr lang="en-ZA" sz="1800" dirty="0">
                <a:solidFill>
                  <a:schemeClr val="tx2"/>
                </a:solidFill>
                <a:latin typeface="Arial" panose="020B0604020202020204" pitchFamily="34" charset="0"/>
                <a:cs typeface="Arial" panose="020B0604020202020204" pitchFamily="34" charset="0"/>
              </a:rPr>
              <a:t>	</a:t>
            </a:r>
          </a:p>
          <a:p>
            <a:pPr lvl="1">
              <a:lnSpc>
                <a:spcPct val="150000"/>
              </a:lnSpc>
            </a:pPr>
            <a:r>
              <a:rPr lang="en-ZA" sz="1800" dirty="0">
                <a:solidFill>
                  <a:schemeClr val="tx2"/>
                </a:solidFill>
                <a:latin typeface="Arial" panose="020B0604020202020204" pitchFamily="34" charset="0"/>
                <a:cs typeface="Arial" panose="020B0604020202020204" pitchFamily="34" charset="0"/>
              </a:rPr>
              <a:t>The Business Structure	</a:t>
            </a:r>
          </a:p>
          <a:p>
            <a:pPr lvl="1">
              <a:lnSpc>
                <a:spcPct val="150000"/>
              </a:lnSpc>
            </a:pPr>
            <a:r>
              <a:rPr lang="en-ZA" sz="1800" dirty="0">
                <a:solidFill>
                  <a:schemeClr val="tx2"/>
                </a:solidFill>
                <a:latin typeface="Arial" panose="020B0604020202020204" pitchFamily="34" charset="0"/>
                <a:cs typeface="Arial" panose="020B0604020202020204" pitchFamily="34" charset="0"/>
              </a:rPr>
              <a:t>Management Roles and Responsibilities	</a:t>
            </a:r>
          </a:p>
          <a:p>
            <a:pPr marL="457200" lvl="1" indent="0">
              <a:lnSpc>
                <a:spcPct val="150000"/>
              </a:lnSpc>
              <a:buNone/>
            </a:pPr>
            <a:endParaRPr lang="en-ZA" sz="800" dirty="0">
              <a:solidFill>
                <a:schemeClr val="tx2"/>
              </a:solidFill>
              <a:latin typeface="Arial" panose="020B0604020202020204" pitchFamily="34" charset="0"/>
              <a:cs typeface="Arial" panose="020B0604020202020204" pitchFamily="34" charset="0"/>
            </a:endParaRPr>
          </a:p>
          <a:p>
            <a:r>
              <a:rPr lang="en-ZA" sz="1800" b="1" dirty="0">
                <a:solidFill>
                  <a:schemeClr val="tx2"/>
                </a:solidFill>
                <a:latin typeface="Arial" panose="020B0604020202020204" pitchFamily="34" charset="0"/>
                <a:cs typeface="Arial" panose="020B0604020202020204" pitchFamily="34" charset="0"/>
              </a:rPr>
              <a:t>The Products or Services Offerings</a:t>
            </a:r>
          </a:p>
          <a:p>
            <a:pPr marL="722313" indent="-231775"/>
            <a:r>
              <a:rPr lang="en-ZA" sz="1800" dirty="0">
                <a:solidFill>
                  <a:schemeClr val="tx2"/>
                </a:solidFill>
                <a:latin typeface="Arial" panose="020B0604020202020204" pitchFamily="34" charset="0"/>
                <a:cs typeface="Arial" panose="020B0604020202020204" pitchFamily="34" charset="0"/>
              </a:rPr>
              <a:t>Operational Plan	</a:t>
            </a:r>
          </a:p>
          <a:p>
            <a:pPr marL="722313" indent="-231775"/>
            <a:r>
              <a:rPr lang="en-ZA" sz="1800" dirty="0">
                <a:solidFill>
                  <a:schemeClr val="tx2"/>
                </a:solidFill>
                <a:latin typeface="Arial" panose="020B0604020202020204" pitchFamily="34" charset="0"/>
                <a:cs typeface="Arial" panose="020B0604020202020204" pitchFamily="34" charset="0"/>
              </a:rPr>
              <a:t>Marketing and Sales</a:t>
            </a:r>
          </a:p>
        </p:txBody>
      </p:sp>
      <p:pic>
        <p:nvPicPr>
          <p:cNvPr id="4" name="Picture 3">
            <a:extLst>
              <a:ext uri="{FF2B5EF4-FFF2-40B4-BE49-F238E27FC236}">
                <a16:creationId xmlns:a16="http://schemas.microsoft.com/office/drawing/2014/main" id="{11DD09DD-4011-41BE-B59B-4857E53C6B3D}"/>
              </a:ext>
            </a:extLst>
          </p:cNvPr>
          <p:cNvPicPr>
            <a:picLocks noChangeAspect="1"/>
          </p:cNvPicPr>
          <p:nvPr/>
        </p:nvPicPr>
        <p:blipFill>
          <a:blip r:embed="rId2"/>
          <a:stretch>
            <a:fillRect/>
          </a:stretch>
        </p:blipFill>
        <p:spPr>
          <a:xfrm>
            <a:off x="7532915" y="4032606"/>
            <a:ext cx="4659085" cy="2811439"/>
          </a:xfrm>
          <a:prstGeom prst="rect">
            <a:avLst/>
          </a:prstGeom>
        </p:spPr>
      </p:pic>
    </p:spTree>
    <p:extLst>
      <p:ext uri="{BB962C8B-B14F-4D97-AF65-F5344CB8AC3E}">
        <p14:creationId xmlns:p14="http://schemas.microsoft.com/office/powerpoint/2010/main" val="18665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41918-C7F8-401B-94C0-DEBB14B86618}"/>
              </a:ext>
            </a:extLst>
          </p:cNvPr>
          <p:cNvSpPr>
            <a:spLocks noGrp="1"/>
          </p:cNvSpPr>
          <p:nvPr>
            <p:ph type="title"/>
          </p:nvPr>
        </p:nvSpPr>
        <p:spPr>
          <a:xfrm>
            <a:off x="997857" y="1758496"/>
            <a:ext cx="10515600" cy="1325563"/>
          </a:xfrm>
        </p:spPr>
        <p:txBody>
          <a:bodyPr/>
          <a:lstStyle/>
          <a:p>
            <a:pPr algn="ctr"/>
            <a:r>
              <a:rPr lang="en-ZA" b="1" dirty="0">
                <a:solidFill>
                  <a:srgbClr val="FF0000"/>
                </a:solidFill>
                <a:latin typeface="Arial" panose="020B0604020202020204" pitchFamily="34" charset="0"/>
                <a:cs typeface="Arial" panose="020B0604020202020204" pitchFamily="34" charset="0"/>
              </a:rPr>
              <a:t>BUSINESS PLAN STRUCTURE</a:t>
            </a:r>
          </a:p>
        </p:txBody>
      </p:sp>
      <p:pic>
        <p:nvPicPr>
          <p:cNvPr id="4" name="Content Placeholder 3">
            <a:extLst>
              <a:ext uri="{FF2B5EF4-FFF2-40B4-BE49-F238E27FC236}">
                <a16:creationId xmlns:a16="http://schemas.microsoft.com/office/drawing/2014/main" id="{C4D7CA50-4E59-444D-8370-9EC148B4F829}"/>
              </a:ext>
            </a:extLst>
          </p:cNvPr>
          <p:cNvPicPr>
            <a:picLocks noGrp="1" noChangeAspect="1"/>
          </p:cNvPicPr>
          <p:nvPr>
            <p:ph idx="1"/>
          </p:nvPr>
        </p:nvPicPr>
        <p:blipFill>
          <a:blip r:embed="rId2"/>
          <a:stretch>
            <a:fillRect/>
          </a:stretch>
        </p:blipFill>
        <p:spPr>
          <a:xfrm>
            <a:off x="2451843" y="3429000"/>
            <a:ext cx="7955970" cy="2432515"/>
          </a:xfrm>
          <a:prstGeom prst="rect">
            <a:avLst/>
          </a:prstGeom>
        </p:spPr>
      </p:pic>
    </p:spTree>
    <p:extLst>
      <p:ext uri="{BB962C8B-B14F-4D97-AF65-F5344CB8AC3E}">
        <p14:creationId xmlns:p14="http://schemas.microsoft.com/office/powerpoint/2010/main" val="3309323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54CBB-FB47-4227-A0D8-7FA88DC60934}"/>
              </a:ext>
            </a:extLst>
          </p:cNvPr>
          <p:cNvSpPr>
            <a:spLocks noGrp="1"/>
          </p:cNvSpPr>
          <p:nvPr>
            <p:ph type="title"/>
          </p:nvPr>
        </p:nvSpPr>
        <p:spPr>
          <a:xfrm>
            <a:off x="838200" y="46470"/>
            <a:ext cx="10515600" cy="646257"/>
          </a:xfrm>
        </p:spPr>
        <p:txBody>
          <a:bodyPr>
            <a:normAutofit fontScale="90000"/>
          </a:bodyPr>
          <a:lstStyle/>
          <a:p>
            <a:pPr algn="ctr"/>
            <a:r>
              <a:rPr lang="en-ZA" b="1" dirty="0">
                <a:solidFill>
                  <a:srgbClr val="FF0000"/>
                </a:solidFill>
                <a:latin typeface="Arial" panose="020B0604020202020204" pitchFamily="34" charset="0"/>
                <a:cs typeface="Arial" panose="020B0604020202020204" pitchFamily="34" charset="0"/>
              </a:rPr>
              <a:t>FRONT PAGE OF BUSINESS PLAN</a:t>
            </a:r>
          </a:p>
        </p:txBody>
      </p:sp>
      <p:sp>
        <p:nvSpPr>
          <p:cNvPr id="3" name="Content Placeholder 2">
            <a:extLst>
              <a:ext uri="{FF2B5EF4-FFF2-40B4-BE49-F238E27FC236}">
                <a16:creationId xmlns:a16="http://schemas.microsoft.com/office/drawing/2014/main" id="{E57D3CD8-A6D1-4B62-84AF-4DE39E7D24DD}"/>
              </a:ext>
            </a:extLst>
          </p:cNvPr>
          <p:cNvSpPr>
            <a:spLocks noGrp="1"/>
          </p:cNvSpPr>
          <p:nvPr>
            <p:ph idx="1"/>
          </p:nvPr>
        </p:nvSpPr>
        <p:spPr>
          <a:xfrm>
            <a:off x="838200" y="969818"/>
            <a:ext cx="10515600" cy="5523057"/>
          </a:xfrm>
        </p:spPr>
        <p:txBody>
          <a:bodyPr>
            <a:normAutofit/>
          </a:bodyPr>
          <a:lstStyle/>
          <a:p>
            <a:pPr>
              <a:lnSpc>
                <a:spcPct val="150000"/>
              </a:lnSpc>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Business Plan</a:t>
            </a:r>
          </a:p>
          <a:p>
            <a:pPr>
              <a:lnSpc>
                <a:spcPct val="150000"/>
              </a:lnSpc>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Business Name</a:t>
            </a:r>
          </a:p>
          <a:p>
            <a:pPr>
              <a:lnSpc>
                <a:spcPct val="150000"/>
              </a:lnSpc>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Business Address</a:t>
            </a:r>
          </a:p>
          <a:p>
            <a:pPr>
              <a:lnSpc>
                <a:spcPct val="150000"/>
              </a:lnSpc>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Business Logo</a:t>
            </a:r>
          </a:p>
          <a:p>
            <a:pPr>
              <a:lnSpc>
                <a:spcPct val="150000"/>
              </a:lnSpc>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Prepared By	</a:t>
            </a:r>
          </a:p>
          <a:p>
            <a:pPr>
              <a:lnSpc>
                <a:spcPct val="150000"/>
              </a:lnSpc>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Date</a:t>
            </a:r>
          </a:p>
          <a:p>
            <a:pPr marL="0" indent="0">
              <a:buNone/>
            </a:pPr>
            <a:endParaRPr lang="en-ZA" sz="1800" dirty="0">
              <a:solidFill>
                <a:schemeClr val="tx2"/>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1D87D61-3E60-4BCB-93EF-C084401A9A91}"/>
              </a:ext>
            </a:extLst>
          </p:cNvPr>
          <p:cNvPicPr>
            <a:picLocks noChangeAspect="1"/>
          </p:cNvPicPr>
          <p:nvPr/>
        </p:nvPicPr>
        <p:blipFill>
          <a:blip r:embed="rId2"/>
          <a:stretch>
            <a:fillRect/>
          </a:stretch>
        </p:blipFill>
        <p:spPr>
          <a:xfrm>
            <a:off x="5347856" y="622116"/>
            <a:ext cx="5389418" cy="6202513"/>
          </a:xfrm>
          <a:prstGeom prst="rect">
            <a:avLst/>
          </a:prstGeom>
        </p:spPr>
      </p:pic>
    </p:spTree>
    <p:extLst>
      <p:ext uri="{BB962C8B-B14F-4D97-AF65-F5344CB8AC3E}">
        <p14:creationId xmlns:p14="http://schemas.microsoft.com/office/powerpoint/2010/main" val="3341242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78CD-4ED0-4E02-A8FB-14086B9E5829}"/>
              </a:ext>
            </a:extLst>
          </p:cNvPr>
          <p:cNvSpPr>
            <a:spLocks noGrp="1"/>
          </p:cNvSpPr>
          <p:nvPr>
            <p:ph type="title"/>
          </p:nvPr>
        </p:nvSpPr>
        <p:spPr>
          <a:xfrm>
            <a:off x="838200" y="69705"/>
            <a:ext cx="10515600" cy="590839"/>
          </a:xfrm>
        </p:spPr>
        <p:txBody>
          <a:bodyPr>
            <a:normAutofit fontScale="90000"/>
          </a:bodyPr>
          <a:lstStyle/>
          <a:p>
            <a:pPr algn="ctr"/>
            <a:r>
              <a:rPr lang="en-ZA" b="1" dirty="0">
                <a:solidFill>
                  <a:srgbClr val="FF0000"/>
                </a:solidFill>
                <a:latin typeface="Arial" panose="020B0604020202020204" pitchFamily="34" charset="0"/>
                <a:cs typeface="Arial" panose="020B0604020202020204" pitchFamily="34" charset="0"/>
              </a:rPr>
              <a:t>TABLE OF CONTENTS	</a:t>
            </a:r>
          </a:p>
        </p:txBody>
      </p:sp>
      <p:sp>
        <p:nvSpPr>
          <p:cNvPr id="3" name="Content Placeholder 2">
            <a:extLst>
              <a:ext uri="{FF2B5EF4-FFF2-40B4-BE49-F238E27FC236}">
                <a16:creationId xmlns:a16="http://schemas.microsoft.com/office/drawing/2014/main" id="{D2C2EE9D-2B7E-41BF-9715-53132682A51B}"/>
              </a:ext>
            </a:extLst>
          </p:cNvPr>
          <p:cNvSpPr>
            <a:spLocks noGrp="1"/>
          </p:cNvSpPr>
          <p:nvPr>
            <p:ph idx="1"/>
          </p:nvPr>
        </p:nvSpPr>
        <p:spPr>
          <a:xfrm>
            <a:off x="838199" y="789708"/>
            <a:ext cx="11062855" cy="6220691"/>
          </a:xfrm>
        </p:spPr>
        <p:txBody>
          <a:bodyPr>
            <a:normAutofit fontScale="92500"/>
          </a:bodyPr>
          <a:lstStyle/>
          <a:p>
            <a:pPr marL="0" indent="0" algn="ctr">
              <a:buNone/>
            </a:pPr>
            <a:r>
              <a:rPr lang="en-ZA" sz="2400" dirty="0">
                <a:latin typeface="Baskerville" panose="02020502070401020303" pitchFamily="18" charset="0"/>
                <a:ea typeface="Baskerville" panose="02020502070401020303" pitchFamily="18" charset="0"/>
              </a:rPr>
              <a:t>A </a:t>
            </a:r>
            <a:r>
              <a:rPr lang="en-ZA" sz="2400" b="1" dirty="0">
                <a:latin typeface="Baskerville" panose="02020502070401020303" pitchFamily="18" charset="0"/>
                <a:ea typeface="Baskerville" panose="02020502070401020303" pitchFamily="18" charset="0"/>
              </a:rPr>
              <a:t>Table of Contents </a:t>
            </a:r>
            <a:r>
              <a:rPr lang="en-ZA" sz="2400" dirty="0">
                <a:latin typeface="Baskerville" panose="02020502070401020303" pitchFamily="18" charset="0"/>
                <a:ea typeface="Baskerville" panose="02020502070401020303" pitchFamily="18" charset="0"/>
              </a:rPr>
              <a:t>will act as an organized outline and </a:t>
            </a:r>
            <a:r>
              <a:rPr lang="en-ZA" sz="2400" b="1" dirty="0">
                <a:latin typeface="Baskerville" panose="02020502070401020303" pitchFamily="18" charset="0"/>
                <a:ea typeface="Baskerville" panose="02020502070401020303" pitchFamily="18" charset="0"/>
              </a:rPr>
              <a:t>navigational system </a:t>
            </a:r>
            <a:r>
              <a:rPr lang="en-ZA" sz="2400" dirty="0">
                <a:latin typeface="Baskerville" panose="02020502070401020303" pitchFamily="18" charset="0"/>
                <a:ea typeface="Baskerville" panose="02020502070401020303" pitchFamily="18" charset="0"/>
              </a:rPr>
              <a:t>for your business plan. It should be placed at the very beginning of the business plan so that your readers may quickly identify which sections apply to their specific interests and easily access them.</a:t>
            </a:r>
            <a:endParaRPr lang="en-ZA" sz="2400" dirty="0">
              <a:solidFill>
                <a:schemeClr val="tx2"/>
              </a:solidFill>
              <a:latin typeface="Baskerville" panose="02020502070401020303" pitchFamily="18" charset="0"/>
              <a:ea typeface="Baskerville" panose="02020502070401020303" pitchFamily="18" charset="0"/>
              <a:cs typeface="Arial" panose="020B0604020202020204" pitchFamily="34" charset="0"/>
            </a:endParaRPr>
          </a:p>
          <a:p>
            <a:endParaRPr lang="en-ZA" sz="1800" dirty="0">
              <a:solidFill>
                <a:schemeClr val="tx2"/>
              </a:solidFill>
              <a:latin typeface="Arial" panose="020B0604020202020204" pitchFamily="34" charset="0"/>
              <a:cs typeface="Arial" panose="020B0604020202020204" pitchFamily="34" charset="0"/>
            </a:endParaRPr>
          </a:p>
          <a:p>
            <a:pPr marL="0" indent="0" algn="ctr">
              <a:lnSpc>
                <a:spcPct val="110000"/>
              </a:lnSpc>
              <a:buNone/>
            </a:pPr>
            <a:r>
              <a:rPr lang="en-ZA" sz="2400" dirty="0">
                <a:latin typeface="Baskerville" panose="02020502070401020303" pitchFamily="18" charset="0"/>
                <a:ea typeface="Baskerville" panose="02020502070401020303" pitchFamily="18" charset="0"/>
              </a:rPr>
              <a:t>The table of contents introduces your new business to investors, suppliers and prospective business partners. It helps provide an </a:t>
            </a:r>
            <a:r>
              <a:rPr lang="en-ZA" sz="2400" b="1" dirty="0">
                <a:latin typeface="Baskerville" panose="02020502070401020303" pitchFamily="18" charset="0"/>
                <a:ea typeface="Baskerville" panose="02020502070401020303" pitchFamily="18" charset="0"/>
              </a:rPr>
              <a:t>overview</a:t>
            </a:r>
            <a:r>
              <a:rPr lang="en-ZA" sz="2400" dirty="0">
                <a:latin typeface="Baskerville" panose="02020502070401020303" pitchFamily="18" charset="0"/>
                <a:ea typeface="Baskerville" panose="02020502070401020303" pitchFamily="18" charset="0"/>
              </a:rPr>
              <a:t> of what readers can expect to read within the business plan.</a:t>
            </a:r>
          </a:p>
          <a:p>
            <a:endParaRPr lang="en-ZA" sz="1800" dirty="0">
              <a:solidFill>
                <a:schemeClr val="tx2"/>
              </a:solidFill>
              <a:latin typeface="Arial" panose="020B0604020202020204" pitchFamily="34" charset="0"/>
              <a:cs typeface="Arial" panose="020B0604020202020204" pitchFamily="34" charset="0"/>
            </a:endParaRPr>
          </a:p>
          <a:p>
            <a:pPr>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Business Overview	</a:t>
            </a:r>
          </a:p>
          <a:p>
            <a:pPr>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Products/Services	</a:t>
            </a:r>
          </a:p>
          <a:p>
            <a:pPr>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Market Analysis	</a:t>
            </a:r>
          </a:p>
          <a:p>
            <a:pPr>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Competition	</a:t>
            </a:r>
          </a:p>
          <a:p>
            <a:pPr>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Marketing Strategy	</a:t>
            </a:r>
          </a:p>
          <a:p>
            <a:pPr>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Business Structure &amp; Management	</a:t>
            </a:r>
          </a:p>
          <a:p>
            <a:pPr>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Finances	</a:t>
            </a:r>
          </a:p>
          <a:p>
            <a:pPr>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Action Plan	</a:t>
            </a:r>
          </a:p>
          <a:p>
            <a:pPr>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Appendices	</a:t>
            </a:r>
          </a:p>
          <a:p>
            <a:endParaRPr lang="en-ZA" sz="1800" dirty="0">
              <a:solidFill>
                <a:schemeClr val="tx2"/>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2A61EBE-DCFF-4AD2-8E3A-934F21EFFF2F}"/>
              </a:ext>
            </a:extLst>
          </p:cNvPr>
          <p:cNvPicPr>
            <a:picLocks noChangeAspect="1"/>
          </p:cNvPicPr>
          <p:nvPr/>
        </p:nvPicPr>
        <p:blipFill>
          <a:blip r:embed="rId2"/>
          <a:stretch>
            <a:fillRect/>
          </a:stretch>
        </p:blipFill>
        <p:spPr>
          <a:xfrm>
            <a:off x="7564582" y="4132951"/>
            <a:ext cx="3563300" cy="2655344"/>
          </a:xfrm>
          <a:prstGeom prst="rect">
            <a:avLst/>
          </a:prstGeom>
        </p:spPr>
      </p:pic>
    </p:spTree>
    <p:extLst>
      <p:ext uri="{BB962C8B-B14F-4D97-AF65-F5344CB8AC3E}">
        <p14:creationId xmlns:p14="http://schemas.microsoft.com/office/powerpoint/2010/main" val="1164683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879E-1324-435A-9F54-C38996E04756}"/>
              </a:ext>
            </a:extLst>
          </p:cNvPr>
          <p:cNvSpPr>
            <a:spLocks noGrp="1"/>
          </p:cNvSpPr>
          <p:nvPr>
            <p:ph type="title"/>
          </p:nvPr>
        </p:nvSpPr>
        <p:spPr>
          <a:xfrm>
            <a:off x="838200" y="157367"/>
            <a:ext cx="10515600" cy="563130"/>
          </a:xfrm>
        </p:spPr>
        <p:txBody>
          <a:bodyPr>
            <a:normAutofit fontScale="90000"/>
          </a:bodyPr>
          <a:lstStyle/>
          <a:p>
            <a:pPr algn="ctr"/>
            <a:r>
              <a:rPr lang="en-ZA" b="1" dirty="0">
                <a:solidFill>
                  <a:srgbClr val="FF0000"/>
                </a:solidFill>
                <a:latin typeface="Arial" panose="020B0604020202020204" pitchFamily="34" charset="0"/>
                <a:cs typeface="Arial" panose="020B0604020202020204" pitchFamily="34" charset="0"/>
              </a:rPr>
              <a:t>BUSINESS OVERVIEW</a:t>
            </a:r>
          </a:p>
        </p:txBody>
      </p:sp>
      <p:sp>
        <p:nvSpPr>
          <p:cNvPr id="3" name="Content Placeholder 2">
            <a:extLst>
              <a:ext uri="{FF2B5EF4-FFF2-40B4-BE49-F238E27FC236}">
                <a16:creationId xmlns:a16="http://schemas.microsoft.com/office/drawing/2014/main" id="{062EC161-F3E2-4A5D-9AB9-01FC5EC0496C}"/>
              </a:ext>
            </a:extLst>
          </p:cNvPr>
          <p:cNvSpPr>
            <a:spLocks noGrp="1"/>
          </p:cNvSpPr>
          <p:nvPr>
            <p:ph idx="1"/>
          </p:nvPr>
        </p:nvSpPr>
        <p:spPr>
          <a:xfrm>
            <a:off x="471056" y="942108"/>
            <a:ext cx="11499272" cy="5915891"/>
          </a:xfrm>
        </p:spPr>
        <p:txBody>
          <a:bodyPr>
            <a:normAutofit/>
          </a:bodyPr>
          <a:lstStyle/>
          <a:p>
            <a:pPr marL="0" indent="0" algn="ctr">
              <a:lnSpc>
                <a:spcPct val="100000"/>
              </a:lnSpc>
              <a:buClr>
                <a:srgbClr val="FF0000"/>
              </a:buClr>
              <a:buNone/>
            </a:pPr>
            <a:r>
              <a:rPr lang="en-ZA" sz="2400" dirty="0">
                <a:latin typeface="Baskerville" panose="02020502070401020303" pitchFamily="18" charset="0"/>
                <a:ea typeface="Baskerville" panose="02020502070401020303" pitchFamily="18" charset="0"/>
              </a:rPr>
              <a:t>The business overview is a component of a business plan that </a:t>
            </a:r>
            <a:r>
              <a:rPr lang="en-ZA" sz="2400" b="1" dirty="0">
                <a:latin typeface="Baskerville" panose="02020502070401020303" pitchFamily="18" charset="0"/>
                <a:ea typeface="Baskerville" panose="02020502070401020303" pitchFamily="18" charset="0"/>
              </a:rPr>
              <a:t>provides a general explanation of your company</a:t>
            </a:r>
            <a:r>
              <a:rPr lang="en-ZA" sz="2400" dirty="0">
                <a:latin typeface="Baskerville" panose="02020502070401020303" pitchFamily="18" charset="0"/>
                <a:ea typeface="Baskerville" panose="02020502070401020303" pitchFamily="18" charset="0"/>
              </a:rPr>
              <a:t>.</a:t>
            </a:r>
          </a:p>
          <a:p>
            <a:pPr marL="0" indent="0" algn="ctr">
              <a:lnSpc>
                <a:spcPct val="100000"/>
              </a:lnSpc>
              <a:buClr>
                <a:srgbClr val="FF0000"/>
              </a:buClr>
              <a:buNone/>
            </a:pPr>
            <a:endParaRPr lang="en-ZA" sz="800" b="1" dirty="0">
              <a:solidFill>
                <a:schemeClr val="tx2"/>
              </a:solidFill>
              <a:latin typeface="Baskerville" panose="02020502070401020303" pitchFamily="18" charset="0"/>
              <a:ea typeface="Baskerville" panose="02020502070401020303" pitchFamily="18" charset="0"/>
              <a:cs typeface="Arial" panose="020B0604020202020204" pitchFamily="34" charset="0"/>
            </a:endParaRPr>
          </a:p>
          <a:p>
            <a:pPr marL="0" indent="0" algn="ctr">
              <a:lnSpc>
                <a:spcPct val="100000"/>
              </a:lnSpc>
              <a:buClr>
                <a:srgbClr val="FF0000"/>
              </a:buClr>
              <a:buNone/>
            </a:pPr>
            <a:r>
              <a:rPr lang="en-ZA" sz="2400" dirty="0">
                <a:latin typeface="Baskerville" panose="02020502070401020303" pitchFamily="18" charset="0"/>
                <a:ea typeface="Baskerville" panose="02020502070401020303" pitchFamily="18" charset="0"/>
              </a:rPr>
              <a:t>A business overview offers a snapshot of your business, such as company background, company’s products and services, the legal structure, the company’s mission statement and goals; how it operates, where it is based, how it makes money, etc.</a:t>
            </a:r>
          </a:p>
          <a:p>
            <a:pPr marL="0" indent="0">
              <a:lnSpc>
                <a:spcPct val="100000"/>
              </a:lnSpc>
              <a:buClr>
                <a:srgbClr val="FF0000"/>
              </a:buClr>
              <a:buNone/>
            </a:pPr>
            <a:r>
              <a:rPr lang="en-ZA" sz="2400" dirty="0">
                <a:latin typeface="Baskerville" panose="02020502070401020303" pitchFamily="18" charset="0"/>
                <a:ea typeface="Baskerville" panose="02020502070401020303" pitchFamily="18" charset="0"/>
              </a:rPr>
              <a:t>Including:</a:t>
            </a:r>
          </a:p>
          <a:p>
            <a:pPr marL="358775" indent="-358775" algn="just">
              <a:lnSpc>
                <a:spcPct val="100000"/>
              </a:lnSpc>
              <a:buClr>
                <a:srgbClr val="FF0000"/>
              </a:buClr>
              <a:buFont typeface="Wingdings" pitchFamily="2" charset="2"/>
              <a:buChar char="v"/>
            </a:pPr>
            <a:r>
              <a:rPr lang="en-ZA" sz="2000" dirty="0">
                <a:latin typeface="Baskerville" panose="02020502070401020303" pitchFamily="18" charset="0"/>
                <a:ea typeface="Baskerville" panose="02020502070401020303" pitchFamily="18" charset="0"/>
                <a:cs typeface="Arial" panose="020B0604020202020204" pitchFamily="34" charset="0"/>
              </a:rPr>
              <a:t>how long </a:t>
            </a:r>
            <a:r>
              <a:rPr lang="en-ZA" sz="2000" dirty="0" err="1">
                <a:latin typeface="Baskerville" panose="02020502070401020303" pitchFamily="18" charset="0"/>
                <a:ea typeface="Baskerville" panose="02020502070401020303" pitchFamily="18" charset="0"/>
                <a:cs typeface="Arial" panose="020B0604020202020204" pitchFamily="34" charset="0"/>
              </a:rPr>
              <a:t>itsbeen</a:t>
            </a:r>
            <a:r>
              <a:rPr lang="en-ZA" sz="2000" dirty="0">
                <a:latin typeface="Baskerville" panose="02020502070401020303" pitchFamily="18" charset="0"/>
                <a:ea typeface="Baskerville" panose="02020502070401020303" pitchFamily="18" charset="0"/>
                <a:cs typeface="Arial" panose="020B0604020202020204" pitchFamily="34" charset="0"/>
              </a:rPr>
              <a:t> operating</a:t>
            </a:r>
          </a:p>
          <a:p>
            <a:pPr marL="358775" indent="-358775" algn="just">
              <a:lnSpc>
                <a:spcPct val="100000"/>
              </a:lnSpc>
              <a:buClr>
                <a:srgbClr val="FF0000"/>
              </a:buClr>
              <a:buFont typeface="Wingdings" pitchFamily="2" charset="2"/>
              <a:buChar char="v"/>
            </a:pPr>
            <a:r>
              <a:rPr lang="en-ZA" sz="2000" dirty="0">
                <a:latin typeface="Baskerville" panose="02020502070401020303" pitchFamily="18" charset="0"/>
                <a:ea typeface="Baskerville" panose="02020502070401020303" pitchFamily="18" charset="0"/>
                <a:cs typeface="Arial" panose="020B0604020202020204" pitchFamily="34" charset="0"/>
              </a:rPr>
              <a:t>the industry you’re in</a:t>
            </a:r>
          </a:p>
          <a:p>
            <a:pPr marL="358775" indent="-358775" algn="just">
              <a:lnSpc>
                <a:spcPct val="100000"/>
              </a:lnSpc>
              <a:buClr>
                <a:srgbClr val="FF0000"/>
              </a:buClr>
              <a:buFont typeface="Wingdings" pitchFamily="2" charset="2"/>
              <a:buChar char="v"/>
            </a:pPr>
            <a:r>
              <a:rPr lang="en-ZA" sz="2000" dirty="0">
                <a:latin typeface="Baskerville" panose="02020502070401020303" pitchFamily="18" charset="0"/>
                <a:ea typeface="Baskerville" panose="02020502070401020303" pitchFamily="18" charset="0"/>
                <a:cs typeface="Arial" panose="020B0604020202020204" pitchFamily="34" charset="0"/>
              </a:rPr>
              <a:t>point of difference over your competitors—such as different location, cheaper price or better service—and key benefits to your consumers</a:t>
            </a:r>
          </a:p>
          <a:p>
            <a:pPr marL="358775" indent="-358775" algn="just">
              <a:lnSpc>
                <a:spcPct val="100000"/>
              </a:lnSpc>
              <a:buClr>
                <a:srgbClr val="FF0000"/>
              </a:buClr>
              <a:buFont typeface="Wingdings" pitchFamily="2" charset="2"/>
              <a:buChar char="v"/>
            </a:pPr>
            <a:r>
              <a:rPr lang="en-ZA" sz="2000" dirty="0">
                <a:latin typeface="Baskerville" panose="02020502070401020303" pitchFamily="18" charset="0"/>
                <a:ea typeface="Baskerville" panose="02020502070401020303" pitchFamily="18" charset="0"/>
                <a:cs typeface="Arial" panose="020B0604020202020204" pitchFamily="34" charset="0"/>
              </a:rPr>
              <a:t>where the business will be in two-to-five years and how this will be achieved, e.g. your position financially and in the market place (you may need to complete this after you’ve worked through the other sections)</a:t>
            </a:r>
          </a:p>
        </p:txBody>
      </p:sp>
    </p:spTree>
    <p:extLst>
      <p:ext uri="{BB962C8B-B14F-4D97-AF65-F5344CB8AC3E}">
        <p14:creationId xmlns:p14="http://schemas.microsoft.com/office/powerpoint/2010/main" val="69735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
                                        <p:tgtEl>
                                          <p:spTgt spid="3">
                                            <p:txEl>
                                              <p:pRg st="2" end="2"/>
                                            </p:txEl>
                                          </p:spTgt>
                                        </p:tgtEl>
                                      </p:cBhvr>
                                    </p:animEffect>
                                    <p:anim calcmode="lin" valueType="num">
                                      <p:cBhvr>
                                        <p:cTn id="15"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
                                        <p:tgtEl>
                                          <p:spTgt spid="3">
                                            <p:txEl>
                                              <p:pRg st="3" end="3"/>
                                            </p:txEl>
                                          </p:spTgt>
                                        </p:tgtEl>
                                      </p:cBhvr>
                                    </p:animEffect>
                                    <p:anim calcmode="lin" valueType="num">
                                      <p:cBhvr>
                                        <p:cTn id="24"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8" presetID="43"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
                                        <p:tgtEl>
                                          <p:spTgt spid="3">
                                            <p:txEl>
                                              <p:pRg st="4" end="4"/>
                                            </p:txEl>
                                          </p:spTgt>
                                        </p:tgtEl>
                                      </p:cBhvr>
                                    </p:animEffect>
                                    <p:anim calcmode="lin" valueType="num">
                                      <p:cBhvr>
                                        <p:cTn id="3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5" presetID="43"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
                                        <p:tgtEl>
                                          <p:spTgt spid="3">
                                            <p:txEl>
                                              <p:pRg st="5" end="5"/>
                                            </p:txEl>
                                          </p:spTgt>
                                        </p:tgtEl>
                                      </p:cBhvr>
                                    </p:animEffect>
                                    <p:anim calcmode="lin" valueType="num">
                                      <p:cBhvr>
                                        <p:cTn id="38"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2" presetID="43"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
                                        <p:tgtEl>
                                          <p:spTgt spid="3">
                                            <p:txEl>
                                              <p:pRg st="6" end="6"/>
                                            </p:txEl>
                                          </p:spTgt>
                                        </p:tgtEl>
                                      </p:cBhvr>
                                    </p:animEffect>
                                    <p:anim calcmode="lin" valueType="num">
                                      <p:cBhvr>
                                        <p:cTn id="45"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9" presetID="43" presetClass="entr" presetSubtype="0" fill="hold"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
                                        <p:tgtEl>
                                          <p:spTgt spid="3">
                                            <p:txEl>
                                              <p:pRg st="7" end="7"/>
                                            </p:txEl>
                                          </p:spTgt>
                                        </p:tgtEl>
                                      </p:cBhvr>
                                    </p:animEffect>
                                    <p:anim calcmode="lin" valueType="num">
                                      <p:cBhvr>
                                        <p:cTn id="52"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54"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5CD51-9CCE-4C64-A2EB-9CEE964E3D08}"/>
              </a:ext>
            </a:extLst>
          </p:cNvPr>
          <p:cNvSpPr>
            <a:spLocks noGrp="1"/>
          </p:cNvSpPr>
          <p:nvPr>
            <p:ph type="title"/>
          </p:nvPr>
        </p:nvSpPr>
        <p:spPr>
          <a:xfrm>
            <a:off x="838200" y="0"/>
            <a:ext cx="10515600" cy="535420"/>
          </a:xfrm>
        </p:spPr>
        <p:txBody>
          <a:bodyPr>
            <a:normAutofit fontScale="90000"/>
          </a:bodyPr>
          <a:lstStyle/>
          <a:p>
            <a:pPr algn="ctr"/>
            <a:r>
              <a:rPr lang="en-ZA" b="1" dirty="0">
                <a:solidFill>
                  <a:srgbClr val="FF0000"/>
                </a:solidFill>
                <a:latin typeface="Arial" panose="020B0604020202020204" pitchFamily="34" charset="0"/>
                <a:cs typeface="Arial" panose="020B0604020202020204" pitchFamily="34" charset="0"/>
              </a:rPr>
              <a:t>PRODUCTS/SERVICES</a:t>
            </a:r>
          </a:p>
        </p:txBody>
      </p:sp>
      <p:sp>
        <p:nvSpPr>
          <p:cNvPr id="3" name="Content Placeholder 2">
            <a:extLst>
              <a:ext uri="{FF2B5EF4-FFF2-40B4-BE49-F238E27FC236}">
                <a16:creationId xmlns:a16="http://schemas.microsoft.com/office/drawing/2014/main" id="{69C86A27-16B9-4D53-9F10-B637464ACF5D}"/>
              </a:ext>
            </a:extLst>
          </p:cNvPr>
          <p:cNvSpPr>
            <a:spLocks noGrp="1"/>
          </p:cNvSpPr>
          <p:nvPr>
            <p:ph idx="1"/>
          </p:nvPr>
        </p:nvSpPr>
        <p:spPr>
          <a:xfrm>
            <a:off x="207818" y="955964"/>
            <a:ext cx="11984182" cy="5902036"/>
          </a:xfrm>
        </p:spPr>
        <p:txBody>
          <a:bodyPr>
            <a:normAutofit/>
          </a:bodyPr>
          <a:lstStyle/>
          <a:p>
            <a:pPr marL="0" indent="0">
              <a:buNone/>
            </a:pPr>
            <a:r>
              <a:rPr lang="en-ZA" sz="1800" b="1" dirty="0">
                <a:solidFill>
                  <a:schemeClr val="tx2"/>
                </a:solidFill>
                <a:latin typeface="Baskerville" panose="02020502070401020303" pitchFamily="18" charset="0"/>
                <a:ea typeface="Baskerville" panose="02020502070401020303" pitchFamily="18" charset="0"/>
                <a:cs typeface="Arial" panose="020B0604020202020204" pitchFamily="34" charset="0"/>
              </a:rPr>
              <a:t>Describe what you are going to offer your customers, including:</a:t>
            </a:r>
          </a:p>
          <a:p>
            <a:pPr marL="0" indent="0">
              <a:buNone/>
            </a:pPr>
            <a:endParaRPr lang="en-ZA" sz="1800" b="1" dirty="0">
              <a:solidFill>
                <a:schemeClr val="tx2"/>
              </a:solidFill>
              <a:latin typeface="Baskerville" panose="02020502070401020303" pitchFamily="18" charset="0"/>
              <a:ea typeface="Baskerville" panose="02020502070401020303" pitchFamily="18" charset="0"/>
              <a:cs typeface="Arial" panose="020B0604020202020204" pitchFamily="34" charset="0"/>
            </a:endParaRPr>
          </a:p>
          <a:p>
            <a:pPr>
              <a:lnSpc>
                <a:spcPct val="150000"/>
              </a:lnSpc>
              <a:buClr>
                <a:srgbClr val="FF0000"/>
              </a:buClr>
              <a:buFont typeface="Courier New" panose="02070309020205020404" pitchFamily="49" charset="0"/>
              <a:buChar char="o"/>
            </a:pPr>
            <a:r>
              <a:rPr lang="en-ZA" sz="2000" dirty="0">
                <a:latin typeface="Baskerville" panose="02020502070401020303" pitchFamily="18" charset="0"/>
                <a:ea typeface="Baskerville" panose="02020502070401020303" pitchFamily="18" charset="0"/>
                <a:cs typeface="Arial" panose="020B0604020202020204" pitchFamily="34" charset="0"/>
              </a:rPr>
              <a:t>Exactly what you are going to sell or provide and how it will be produced</a:t>
            </a:r>
          </a:p>
          <a:p>
            <a:pPr>
              <a:lnSpc>
                <a:spcPct val="150000"/>
              </a:lnSpc>
              <a:buClr>
                <a:srgbClr val="FF0000"/>
              </a:buClr>
              <a:buFont typeface="Courier New" panose="02070309020205020404" pitchFamily="49" charset="0"/>
              <a:buChar char="o"/>
            </a:pPr>
            <a:r>
              <a:rPr lang="en-ZA" sz="2000" dirty="0">
                <a:latin typeface="Baskerville" panose="02020502070401020303" pitchFamily="18" charset="0"/>
                <a:ea typeface="Baskerville" panose="02020502070401020303" pitchFamily="18" charset="0"/>
                <a:cs typeface="Arial" panose="020B0604020202020204" pitchFamily="34" charset="0"/>
              </a:rPr>
              <a:t>Branding and packaging (where applicable)</a:t>
            </a:r>
          </a:p>
          <a:p>
            <a:pPr>
              <a:lnSpc>
                <a:spcPct val="150000"/>
              </a:lnSpc>
              <a:buClr>
                <a:srgbClr val="FF0000"/>
              </a:buClr>
              <a:buFont typeface="Courier New" panose="02070309020205020404" pitchFamily="49" charset="0"/>
              <a:buChar char="o"/>
            </a:pPr>
            <a:r>
              <a:rPr lang="en-ZA" sz="2000" dirty="0">
                <a:latin typeface="Baskerville" panose="02020502070401020303" pitchFamily="18" charset="0"/>
                <a:ea typeface="Baskerville" panose="02020502070401020303" pitchFamily="18" charset="0"/>
                <a:cs typeface="Arial" panose="020B0604020202020204" pitchFamily="34" charset="0"/>
              </a:rPr>
              <a:t>On-going product or service development</a:t>
            </a:r>
          </a:p>
          <a:p>
            <a:pPr>
              <a:lnSpc>
                <a:spcPct val="150000"/>
              </a:lnSpc>
              <a:buClr>
                <a:srgbClr val="FF0000"/>
              </a:buClr>
              <a:buFont typeface="Courier New" panose="02070309020205020404" pitchFamily="49" charset="0"/>
              <a:buChar char="o"/>
            </a:pPr>
            <a:r>
              <a:rPr lang="en-ZA" sz="2000" dirty="0">
                <a:latin typeface="Baskerville" panose="02020502070401020303" pitchFamily="18" charset="0"/>
                <a:ea typeface="Baskerville" panose="02020502070401020303" pitchFamily="18" charset="0"/>
                <a:cs typeface="Arial" panose="020B0604020202020204" pitchFamily="34" charset="0"/>
              </a:rPr>
              <a:t>Any dealings with supplier/s</a:t>
            </a:r>
          </a:p>
          <a:p>
            <a:pPr>
              <a:lnSpc>
                <a:spcPct val="150000"/>
              </a:lnSpc>
              <a:buClr>
                <a:srgbClr val="FF0000"/>
              </a:buClr>
              <a:buFont typeface="Courier New" panose="02070309020205020404" pitchFamily="49" charset="0"/>
              <a:buChar char="o"/>
            </a:pPr>
            <a:r>
              <a:rPr lang="en-ZA" sz="2000" dirty="0">
                <a:latin typeface="Baskerville" panose="02020502070401020303" pitchFamily="18" charset="0"/>
                <a:ea typeface="Baskerville" panose="02020502070401020303" pitchFamily="18" charset="0"/>
                <a:cs typeface="Arial" panose="020B0604020202020204" pitchFamily="34" charset="0"/>
              </a:rPr>
              <a:t>Your product/service’s features and how they compare to major competitors</a:t>
            </a:r>
          </a:p>
          <a:p>
            <a:pPr>
              <a:lnSpc>
                <a:spcPct val="150000"/>
              </a:lnSpc>
              <a:buClr>
                <a:srgbClr val="FF0000"/>
              </a:buClr>
              <a:buFont typeface="Courier New" panose="02070309020205020404" pitchFamily="49" charset="0"/>
              <a:buChar char="o"/>
            </a:pPr>
            <a:r>
              <a:rPr lang="en-ZA" sz="2000" dirty="0">
                <a:latin typeface="Baskerville" panose="02020502070401020303" pitchFamily="18" charset="0"/>
                <a:ea typeface="Baskerville" panose="02020502070401020303" pitchFamily="18" charset="0"/>
                <a:cs typeface="Arial" panose="020B0604020202020204" pitchFamily="34" charset="0"/>
              </a:rPr>
              <a:t>The price and how you have determined it (by considering production costs, labour and other overheads)</a:t>
            </a:r>
          </a:p>
          <a:p>
            <a:pPr marL="0" indent="0">
              <a:buNone/>
            </a:pPr>
            <a:endParaRPr lang="en-ZA" sz="1800" dirty="0">
              <a:solidFill>
                <a:schemeClr val="tx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A04C37B-E273-4C93-BB70-0BA3AE219930}"/>
              </a:ext>
            </a:extLst>
          </p:cNvPr>
          <p:cNvPicPr>
            <a:picLocks noChangeAspect="1"/>
          </p:cNvPicPr>
          <p:nvPr/>
        </p:nvPicPr>
        <p:blipFill>
          <a:blip r:embed="rId2"/>
          <a:stretch>
            <a:fillRect/>
          </a:stretch>
        </p:blipFill>
        <p:spPr>
          <a:xfrm>
            <a:off x="7952509" y="803564"/>
            <a:ext cx="4142509" cy="3422071"/>
          </a:xfrm>
          <a:prstGeom prst="rect">
            <a:avLst/>
          </a:prstGeom>
        </p:spPr>
      </p:pic>
    </p:spTree>
    <p:extLst>
      <p:ext uri="{BB962C8B-B14F-4D97-AF65-F5344CB8AC3E}">
        <p14:creationId xmlns:p14="http://schemas.microsoft.com/office/powerpoint/2010/main" val="143090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792DD-6224-4CC0-8C59-3491304EE4C5}"/>
              </a:ext>
            </a:extLst>
          </p:cNvPr>
          <p:cNvSpPr>
            <a:spLocks noGrp="1"/>
          </p:cNvSpPr>
          <p:nvPr>
            <p:ph type="title"/>
          </p:nvPr>
        </p:nvSpPr>
        <p:spPr>
          <a:xfrm>
            <a:off x="838200" y="173326"/>
            <a:ext cx="10515600" cy="507711"/>
          </a:xfrm>
        </p:spPr>
        <p:txBody>
          <a:bodyPr>
            <a:normAutofit fontScale="90000"/>
          </a:bodyPr>
          <a:lstStyle/>
          <a:p>
            <a:pPr algn="ctr"/>
            <a:r>
              <a:rPr lang="en-ZA" b="1" dirty="0">
                <a:solidFill>
                  <a:srgbClr val="FF0000"/>
                </a:solidFill>
                <a:latin typeface="Arial" panose="020B0604020202020204" pitchFamily="34" charset="0"/>
                <a:cs typeface="Arial" panose="020B0604020202020204" pitchFamily="34" charset="0"/>
              </a:rPr>
              <a:t>MARKET ANALYSIS</a:t>
            </a:r>
          </a:p>
        </p:txBody>
      </p:sp>
      <p:sp>
        <p:nvSpPr>
          <p:cNvPr id="3" name="Content Placeholder 2">
            <a:extLst>
              <a:ext uri="{FF2B5EF4-FFF2-40B4-BE49-F238E27FC236}">
                <a16:creationId xmlns:a16="http://schemas.microsoft.com/office/drawing/2014/main" id="{A07B0927-44FA-46AE-A33B-8CECEDC68FB7}"/>
              </a:ext>
            </a:extLst>
          </p:cNvPr>
          <p:cNvSpPr>
            <a:spLocks noGrp="1"/>
          </p:cNvSpPr>
          <p:nvPr>
            <p:ph idx="1"/>
          </p:nvPr>
        </p:nvSpPr>
        <p:spPr>
          <a:xfrm>
            <a:off x="263235" y="681036"/>
            <a:ext cx="11554691" cy="6176963"/>
          </a:xfrm>
        </p:spPr>
        <p:txBody>
          <a:bodyPr>
            <a:normAutofit/>
          </a:bodyPr>
          <a:lstStyle/>
          <a:p>
            <a:pPr marL="0" indent="0" algn="ctr">
              <a:lnSpc>
                <a:spcPct val="150000"/>
              </a:lnSpc>
              <a:buNone/>
            </a:pPr>
            <a:r>
              <a:rPr lang="en-ZA" sz="2000" dirty="0">
                <a:latin typeface="Baskerville" panose="02020502070401020303" pitchFamily="18" charset="0"/>
                <a:ea typeface="Baskerville" panose="02020502070401020303" pitchFamily="18" charset="0"/>
              </a:rPr>
              <a:t>Market analysis is </a:t>
            </a:r>
            <a:r>
              <a:rPr lang="en-ZA" sz="2000" b="1" dirty="0">
                <a:latin typeface="Baskerville" panose="02020502070401020303" pitchFamily="18" charset="0"/>
                <a:ea typeface="Baskerville" panose="02020502070401020303" pitchFamily="18" charset="0"/>
              </a:rPr>
              <a:t>a thorough assessment of a market within a specific industry</a:t>
            </a:r>
            <a:r>
              <a:rPr lang="en-ZA" sz="2000" dirty="0">
                <a:latin typeface="Baskerville" panose="02020502070401020303" pitchFamily="18" charset="0"/>
                <a:ea typeface="Baskerville" panose="02020502070401020303" pitchFamily="18" charset="0"/>
              </a:rPr>
              <a:t>. With this analysis, you will study the dynamics of your market, such as volume and value, potential customer segments, buying patterns, competition, and other important factors.</a:t>
            </a:r>
          </a:p>
          <a:p>
            <a:pPr marL="0" indent="0" algn="ctr">
              <a:lnSpc>
                <a:spcPct val="150000"/>
              </a:lnSpc>
              <a:buNone/>
            </a:pPr>
            <a:endParaRPr lang="en-ZA" sz="800" dirty="0">
              <a:latin typeface="Baskerville" panose="02020502070401020303" pitchFamily="18" charset="0"/>
              <a:ea typeface="Baskerville" panose="02020502070401020303" pitchFamily="18" charset="0"/>
              <a:cs typeface="Arial" panose="020B0604020202020204" pitchFamily="34" charset="0"/>
            </a:endParaRPr>
          </a:p>
          <a:p>
            <a:pPr>
              <a:lnSpc>
                <a:spcPct val="150000"/>
              </a:lnSpc>
            </a:pPr>
            <a:r>
              <a:rPr lang="en-ZA" sz="1800" dirty="0">
                <a:latin typeface="Baskerville" panose="02020502070401020303" pitchFamily="18" charset="0"/>
                <a:ea typeface="Baskerville" panose="02020502070401020303" pitchFamily="18" charset="0"/>
                <a:cs typeface="Arial" panose="020B0604020202020204" pitchFamily="34" charset="0"/>
              </a:rPr>
              <a:t>You spend so much time on marketing related matters - customers, competitors, pricing, promotion and advertising -- that it is natural to assume you have little to learn. </a:t>
            </a:r>
          </a:p>
          <a:p>
            <a:pPr>
              <a:lnSpc>
                <a:spcPct val="150000"/>
              </a:lnSpc>
            </a:pPr>
            <a:r>
              <a:rPr lang="en-ZA" sz="1800" dirty="0">
                <a:latin typeface="Baskerville" panose="02020502070401020303" pitchFamily="18" charset="0"/>
                <a:ea typeface="Baskerville" panose="02020502070401020303" pitchFamily="18" charset="0"/>
                <a:cs typeface="Arial" panose="020B0604020202020204" pitchFamily="34" charset="0"/>
              </a:rPr>
              <a:t>Use the business planning process as your opportunity to uncover data and question your marketing efforts. </a:t>
            </a:r>
          </a:p>
          <a:p>
            <a:pPr marL="0" indent="0">
              <a:buNone/>
            </a:pPr>
            <a:endParaRPr lang="en-ZA" sz="1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AC4B2A5-BD1A-4E70-88ED-0D60A0E215E2}"/>
              </a:ext>
            </a:extLst>
          </p:cNvPr>
          <p:cNvPicPr>
            <a:picLocks noChangeAspect="1"/>
          </p:cNvPicPr>
          <p:nvPr/>
        </p:nvPicPr>
        <p:blipFill>
          <a:blip r:embed="rId2"/>
          <a:stretch>
            <a:fillRect/>
          </a:stretch>
        </p:blipFill>
        <p:spPr>
          <a:xfrm>
            <a:off x="4336473" y="3944576"/>
            <a:ext cx="4800165" cy="2913423"/>
          </a:xfrm>
          <a:prstGeom prst="rect">
            <a:avLst/>
          </a:prstGeom>
        </p:spPr>
      </p:pic>
    </p:spTree>
    <p:extLst>
      <p:ext uri="{BB962C8B-B14F-4D97-AF65-F5344CB8AC3E}">
        <p14:creationId xmlns:p14="http://schemas.microsoft.com/office/powerpoint/2010/main" val="21684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7C13E-32C9-4FF1-9E90-6D3E1415E8D7}"/>
              </a:ext>
            </a:extLst>
          </p:cNvPr>
          <p:cNvSpPr>
            <a:spLocks noGrp="1"/>
          </p:cNvSpPr>
          <p:nvPr>
            <p:ph type="title"/>
          </p:nvPr>
        </p:nvSpPr>
        <p:spPr>
          <a:xfrm>
            <a:off x="838200" y="0"/>
            <a:ext cx="10515600" cy="507711"/>
          </a:xfrm>
        </p:spPr>
        <p:txBody>
          <a:bodyPr>
            <a:normAutofit fontScale="90000"/>
          </a:bodyPr>
          <a:lstStyle/>
          <a:p>
            <a:pPr algn="ctr"/>
            <a:r>
              <a:rPr lang="en-ZA" b="1" dirty="0">
                <a:solidFill>
                  <a:srgbClr val="FF0000"/>
                </a:solidFill>
                <a:latin typeface="Arial" panose="020B0604020202020204" pitchFamily="34" charset="0"/>
                <a:cs typeface="Arial" panose="020B0604020202020204" pitchFamily="34" charset="0"/>
              </a:rPr>
              <a:t>COMPETITION</a:t>
            </a:r>
          </a:p>
        </p:txBody>
      </p:sp>
      <p:sp>
        <p:nvSpPr>
          <p:cNvPr id="3" name="Content Placeholder 2">
            <a:extLst>
              <a:ext uri="{FF2B5EF4-FFF2-40B4-BE49-F238E27FC236}">
                <a16:creationId xmlns:a16="http://schemas.microsoft.com/office/drawing/2014/main" id="{7DC94ACF-2075-4D4C-AFFF-835E5598D438}"/>
              </a:ext>
            </a:extLst>
          </p:cNvPr>
          <p:cNvSpPr>
            <a:spLocks noGrp="1"/>
          </p:cNvSpPr>
          <p:nvPr>
            <p:ph idx="1"/>
          </p:nvPr>
        </p:nvSpPr>
        <p:spPr>
          <a:xfrm>
            <a:off x="0" y="734290"/>
            <a:ext cx="12192000" cy="6123709"/>
          </a:xfrm>
        </p:spPr>
        <p:txBody>
          <a:bodyPr>
            <a:normAutofit/>
          </a:bodyPr>
          <a:lstStyle/>
          <a:p>
            <a:pPr marL="0" indent="0">
              <a:buNone/>
            </a:pPr>
            <a:endParaRPr lang="en-ZA" sz="1800" b="1" dirty="0">
              <a:solidFill>
                <a:schemeClr val="tx2"/>
              </a:solidFill>
              <a:latin typeface="Arial" panose="020B0604020202020204" pitchFamily="34" charset="0"/>
              <a:cs typeface="Arial" panose="020B0604020202020204" pitchFamily="34" charset="0"/>
            </a:endParaRPr>
          </a:p>
          <a:p>
            <a:pPr marL="0" indent="0" algn="ctr">
              <a:buNone/>
            </a:pPr>
            <a:r>
              <a:rPr lang="en-ZA" dirty="0"/>
              <a:t> </a:t>
            </a:r>
            <a:r>
              <a:rPr lang="en-ZA" sz="2400" dirty="0">
                <a:latin typeface="Baskerville" panose="02020502070401020303" pitchFamily="18" charset="0"/>
                <a:ea typeface="Baskerville" panose="02020502070401020303" pitchFamily="18" charset="0"/>
              </a:rPr>
              <a:t>The competition section is mainly there to reassure your target reader that you are aware of and understand the competition, and are positioned to take advantage of opportunities and avoid the pitfalls</a:t>
            </a:r>
            <a:r>
              <a:rPr lang="en-ZA" dirty="0"/>
              <a:t>.</a:t>
            </a:r>
          </a:p>
          <a:p>
            <a:pPr marL="0" indent="0" algn="ctr">
              <a:buNone/>
            </a:pPr>
            <a:endParaRPr lang="en-ZA" sz="1800" b="1" dirty="0">
              <a:solidFill>
                <a:schemeClr val="tx2"/>
              </a:solidFill>
              <a:latin typeface="Arial" panose="020B0604020202020204" pitchFamily="34" charset="0"/>
              <a:cs typeface="Arial" panose="020B0604020202020204" pitchFamily="34" charset="0"/>
            </a:endParaRPr>
          </a:p>
          <a:p>
            <a:pPr marL="0" indent="0">
              <a:buNone/>
            </a:pPr>
            <a:r>
              <a:rPr lang="en-ZA" sz="1800" b="1" dirty="0">
                <a:solidFill>
                  <a:schemeClr val="tx2"/>
                </a:solidFill>
                <a:latin typeface="Arial" panose="020B0604020202020204" pitchFamily="34" charset="0"/>
                <a:cs typeface="Arial" panose="020B0604020202020204" pitchFamily="34" charset="0"/>
              </a:rPr>
              <a:t>List details about your competitors including:</a:t>
            </a:r>
          </a:p>
          <a:p>
            <a:pPr marL="358775" indent="-358775">
              <a:lnSpc>
                <a:spcPct val="150000"/>
              </a:lnSpc>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Who and where they are</a:t>
            </a:r>
          </a:p>
          <a:p>
            <a:pPr marL="358775" indent="-358775">
              <a:lnSpc>
                <a:spcPct val="150000"/>
              </a:lnSpc>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How you'll position your product or service against them</a:t>
            </a:r>
          </a:p>
          <a:p>
            <a:pPr marL="358775" indent="-358775">
              <a:lnSpc>
                <a:spcPct val="150000"/>
              </a:lnSpc>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Your product/service features against theirs and what gives you a competitive edge </a:t>
            </a:r>
          </a:p>
          <a:p>
            <a:pPr marL="358775" indent="-358775">
              <a:lnSpc>
                <a:spcPct val="150000"/>
              </a:lnSpc>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The benefit/s of your service/product to the consumer</a:t>
            </a:r>
          </a:p>
          <a:p>
            <a:pPr marL="358775" indent="-358775">
              <a:lnSpc>
                <a:spcPct val="150000"/>
              </a:lnSpc>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Comparison of your pricing, promotion and distribution</a:t>
            </a:r>
          </a:p>
          <a:p>
            <a:pPr marL="358775" indent="-358775">
              <a:lnSpc>
                <a:spcPct val="150000"/>
              </a:lnSpc>
              <a:buFont typeface="Wingdings" pitchFamily="2" charset="2"/>
              <a:buChar char="ü"/>
            </a:pPr>
            <a:endParaRPr lang="en-ZA" sz="1800" dirty="0">
              <a:solidFill>
                <a:schemeClr val="tx2"/>
              </a:solidFill>
              <a:latin typeface="Arial" panose="020B0604020202020204" pitchFamily="34" charset="0"/>
              <a:cs typeface="Arial" panose="020B0604020202020204" pitchFamily="34" charset="0"/>
            </a:endParaRPr>
          </a:p>
          <a:p>
            <a:endParaRPr lang="en-ZA" sz="1800" dirty="0">
              <a:solidFill>
                <a:schemeClr val="tx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AEED63B-99D7-43D3-AEB7-CDA8EDB29975}"/>
              </a:ext>
            </a:extLst>
          </p:cNvPr>
          <p:cNvPicPr>
            <a:picLocks noChangeAspect="1"/>
          </p:cNvPicPr>
          <p:nvPr/>
        </p:nvPicPr>
        <p:blipFill rotWithShape="1">
          <a:blip r:embed="rId2"/>
          <a:srcRect b="12290"/>
          <a:stretch/>
        </p:blipFill>
        <p:spPr>
          <a:xfrm>
            <a:off x="7176654" y="4806737"/>
            <a:ext cx="3951965" cy="1940428"/>
          </a:xfrm>
          <a:prstGeom prst="rect">
            <a:avLst/>
          </a:prstGeom>
        </p:spPr>
      </p:pic>
    </p:spTree>
    <p:extLst>
      <p:ext uri="{BB962C8B-B14F-4D97-AF65-F5344CB8AC3E}">
        <p14:creationId xmlns:p14="http://schemas.microsoft.com/office/powerpoint/2010/main" val="705006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D5DB5-57CB-4301-BB05-826E503BE89D}"/>
              </a:ext>
            </a:extLst>
          </p:cNvPr>
          <p:cNvSpPr>
            <a:spLocks noGrp="1"/>
          </p:cNvSpPr>
          <p:nvPr>
            <p:ph type="title"/>
          </p:nvPr>
        </p:nvSpPr>
        <p:spPr>
          <a:xfrm>
            <a:off x="838200" y="0"/>
            <a:ext cx="10515600" cy="507711"/>
          </a:xfrm>
        </p:spPr>
        <p:txBody>
          <a:bodyPr>
            <a:normAutofit fontScale="90000"/>
          </a:bodyPr>
          <a:lstStyle/>
          <a:p>
            <a:pPr algn="ctr"/>
            <a:r>
              <a:rPr lang="en-ZA" b="1" dirty="0">
                <a:solidFill>
                  <a:srgbClr val="FF0000"/>
                </a:solidFill>
                <a:latin typeface="Arial" panose="020B0604020202020204" pitchFamily="34" charset="0"/>
                <a:cs typeface="Arial" panose="020B0604020202020204" pitchFamily="34" charset="0"/>
              </a:rPr>
              <a:t>MARKETING STRATEGY</a:t>
            </a:r>
          </a:p>
        </p:txBody>
      </p:sp>
      <p:sp>
        <p:nvSpPr>
          <p:cNvPr id="3" name="Content Placeholder 2">
            <a:extLst>
              <a:ext uri="{FF2B5EF4-FFF2-40B4-BE49-F238E27FC236}">
                <a16:creationId xmlns:a16="http://schemas.microsoft.com/office/drawing/2014/main" id="{26236658-E111-41EF-BA64-2535AA2B1047}"/>
              </a:ext>
            </a:extLst>
          </p:cNvPr>
          <p:cNvSpPr>
            <a:spLocks noGrp="1"/>
          </p:cNvSpPr>
          <p:nvPr>
            <p:ph idx="1"/>
          </p:nvPr>
        </p:nvSpPr>
        <p:spPr>
          <a:xfrm>
            <a:off x="0" y="762000"/>
            <a:ext cx="12192000" cy="6095999"/>
          </a:xfrm>
        </p:spPr>
        <p:txBody>
          <a:bodyPr>
            <a:normAutofit fontScale="92500" lnSpcReduction="10000"/>
          </a:bodyPr>
          <a:lstStyle/>
          <a:p>
            <a:pPr marL="0" indent="0">
              <a:buNone/>
            </a:pPr>
            <a:endParaRPr lang="en-ZA" sz="800" dirty="0">
              <a:solidFill>
                <a:schemeClr val="tx2"/>
              </a:solidFill>
              <a:latin typeface="Arial" panose="020B0604020202020204" pitchFamily="34" charset="0"/>
              <a:cs typeface="Arial" panose="020B0604020202020204" pitchFamily="34" charset="0"/>
            </a:endParaRPr>
          </a:p>
          <a:p>
            <a:pPr marL="0" indent="0" algn="ctr">
              <a:lnSpc>
                <a:spcPct val="110000"/>
              </a:lnSpc>
              <a:buNone/>
            </a:pPr>
            <a:r>
              <a:rPr lang="en-ZA" sz="2200" dirty="0">
                <a:latin typeface="Baskerville" panose="02020502070401020303" pitchFamily="18" charset="0"/>
                <a:ea typeface="Baskerville" panose="02020502070401020303" pitchFamily="18" charset="0"/>
              </a:rPr>
              <a:t>A marketing strategy refers to a business's overall game plan for reaching prospective consumers and turning them into customers of their products or services.</a:t>
            </a:r>
          </a:p>
          <a:p>
            <a:pPr marL="0" indent="0" algn="ctr">
              <a:lnSpc>
                <a:spcPct val="110000"/>
              </a:lnSpc>
              <a:buNone/>
            </a:pPr>
            <a:endParaRPr lang="en-ZA" sz="2200" dirty="0">
              <a:latin typeface="Baskerville" panose="02020502070401020303" pitchFamily="18" charset="0"/>
              <a:ea typeface="Baskerville" panose="02020502070401020303" pitchFamily="18" charset="0"/>
            </a:endParaRPr>
          </a:p>
          <a:p>
            <a:pPr marL="0" indent="0" algn="ctr">
              <a:lnSpc>
                <a:spcPct val="110000"/>
              </a:lnSpc>
              <a:buNone/>
            </a:pPr>
            <a:r>
              <a:rPr lang="en-ZA" sz="2200" dirty="0">
                <a:latin typeface="Baskerville" panose="02020502070401020303" pitchFamily="18" charset="0"/>
                <a:ea typeface="Baskerville" panose="02020502070401020303" pitchFamily="18" charset="0"/>
              </a:rPr>
              <a:t>A marketing strategy contains the company's value proposition, key brand messaging, data on target customer demographics, and other high-level elements.</a:t>
            </a:r>
          </a:p>
          <a:p>
            <a:pPr marL="0" indent="0" algn="ctr">
              <a:buNone/>
            </a:pPr>
            <a:endParaRPr lang="en-ZA" dirty="0">
              <a:latin typeface="Baskerville" panose="02020502070401020303" pitchFamily="18" charset="0"/>
              <a:ea typeface="Baskerville" panose="02020502070401020303" pitchFamily="18" charset="0"/>
            </a:endParaRPr>
          </a:p>
          <a:p>
            <a:pPr marL="0" indent="0">
              <a:buNone/>
            </a:pPr>
            <a:r>
              <a:rPr lang="en-ZA" sz="2100" b="1" dirty="0">
                <a:latin typeface="Baskerville" panose="02020502070401020303" pitchFamily="18" charset="0"/>
                <a:ea typeface="Baskerville" panose="02020502070401020303" pitchFamily="18" charset="0"/>
              </a:rPr>
              <a:t>Show how consumers will find out about your product/service including:</a:t>
            </a:r>
          </a:p>
          <a:p>
            <a:pPr marL="538163" indent="-358775">
              <a:lnSpc>
                <a:spcPct val="110000"/>
              </a:lnSpc>
              <a:buClr>
                <a:srgbClr val="FF0000"/>
              </a:buClr>
              <a:buFont typeface="Wingdings" pitchFamily="2" charset="2"/>
              <a:buChar char="v"/>
            </a:pPr>
            <a:r>
              <a:rPr lang="en-ZA" sz="2100" b="1" dirty="0">
                <a:latin typeface="Baskerville" panose="02020502070401020303" pitchFamily="18" charset="0"/>
                <a:ea typeface="Baskerville" panose="02020502070401020303" pitchFamily="18" charset="0"/>
              </a:rPr>
              <a:t>Where, how and when you will promote your product</a:t>
            </a:r>
            <a:r>
              <a:rPr lang="en-ZA" sz="2100" dirty="0">
                <a:latin typeface="Baskerville" panose="02020502070401020303" pitchFamily="18" charset="0"/>
                <a:ea typeface="Baskerville" panose="02020502070401020303" pitchFamily="18" charset="0"/>
              </a:rPr>
              <a:t>/service such as shopping centre promotions, point of sale, viral marketing, billboards, loyalty schemes, etc</a:t>
            </a:r>
          </a:p>
          <a:p>
            <a:pPr marL="538163" indent="-358775">
              <a:lnSpc>
                <a:spcPct val="110000"/>
              </a:lnSpc>
              <a:buClr>
                <a:srgbClr val="FF0000"/>
              </a:buClr>
              <a:buFont typeface="Wingdings" pitchFamily="2" charset="2"/>
              <a:buChar char="v"/>
            </a:pPr>
            <a:r>
              <a:rPr lang="en-ZA" sz="2100" dirty="0">
                <a:latin typeface="Baskerville" panose="02020502070401020303" pitchFamily="18" charset="0"/>
                <a:ea typeface="Baskerville" panose="02020502070401020303" pitchFamily="18" charset="0"/>
              </a:rPr>
              <a:t>What type of printed materials you’ll create</a:t>
            </a:r>
          </a:p>
          <a:p>
            <a:pPr marL="538163" indent="-358775">
              <a:lnSpc>
                <a:spcPct val="110000"/>
              </a:lnSpc>
              <a:buClr>
                <a:srgbClr val="FF0000"/>
              </a:buClr>
              <a:buFont typeface="Wingdings" pitchFamily="2" charset="2"/>
              <a:buChar char="v"/>
            </a:pPr>
            <a:r>
              <a:rPr lang="en-ZA" sz="2100" dirty="0">
                <a:latin typeface="Baskerville" panose="02020502070401020303" pitchFamily="18" charset="0"/>
                <a:ea typeface="Baskerville" panose="02020502070401020303" pitchFamily="18" charset="0"/>
              </a:rPr>
              <a:t>Your </a:t>
            </a:r>
            <a:r>
              <a:rPr lang="en-ZA" sz="2100" b="1" dirty="0">
                <a:latin typeface="Baskerville" panose="02020502070401020303" pitchFamily="18" charset="0"/>
                <a:ea typeface="Baskerville" panose="02020502070401020303" pitchFamily="18" charset="0"/>
              </a:rPr>
              <a:t>website</a:t>
            </a:r>
            <a:r>
              <a:rPr lang="en-ZA" sz="2100" dirty="0">
                <a:latin typeface="Baskerville" panose="02020502070401020303" pitchFamily="18" charset="0"/>
                <a:ea typeface="Baskerville" panose="02020502070401020303" pitchFamily="18" charset="0"/>
              </a:rPr>
              <a:t> or online presence</a:t>
            </a:r>
          </a:p>
          <a:p>
            <a:pPr marL="538163" indent="-358775">
              <a:lnSpc>
                <a:spcPct val="110000"/>
              </a:lnSpc>
              <a:buClr>
                <a:srgbClr val="FF0000"/>
              </a:buClr>
              <a:buFont typeface="Wingdings" pitchFamily="2" charset="2"/>
              <a:buChar char="v"/>
            </a:pPr>
            <a:r>
              <a:rPr lang="en-ZA" sz="2100" dirty="0">
                <a:latin typeface="Baskerville" panose="02020502070401020303" pitchFamily="18" charset="0"/>
                <a:ea typeface="Baskerville" panose="02020502070401020303" pitchFamily="18" charset="0"/>
              </a:rPr>
              <a:t>Details and </a:t>
            </a:r>
            <a:r>
              <a:rPr lang="en-ZA" sz="2100" b="1" dirty="0">
                <a:latin typeface="Baskerville" panose="02020502070401020303" pitchFamily="18" charset="0"/>
                <a:ea typeface="Baskerville" panose="02020502070401020303" pitchFamily="18" charset="0"/>
              </a:rPr>
              <a:t>cost of advertising </a:t>
            </a:r>
            <a:r>
              <a:rPr lang="en-ZA" sz="2100" dirty="0">
                <a:latin typeface="Baskerville" panose="02020502070401020303" pitchFamily="18" charset="0"/>
                <a:ea typeface="Baskerville" panose="02020502070401020303" pitchFamily="18" charset="0"/>
              </a:rPr>
              <a:t>including print, online, tv and radio</a:t>
            </a:r>
          </a:p>
          <a:p>
            <a:pPr marL="538163" indent="-358775">
              <a:lnSpc>
                <a:spcPct val="110000"/>
              </a:lnSpc>
              <a:buClr>
                <a:srgbClr val="FF0000"/>
              </a:buClr>
              <a:buFont typeface="Wingdings" pitchFamily="2" charset="2"/>
              <a:buChar char="v"/>
            </a:pPr>
            <a:r>
              <a:rPr lang="en-ZA" sz="2100" dirty="0">
                <a:latin typeface="Baskerville" panose="02020502070401020303" pitchFamily="18" charset="0"/>
                <a:ea typeface="Baskerville" panose="02020502070401020303" pitchFamily="18" charset="0"/>
              </a:rPr>
              <a:t>Product/service </a:t>
            </a:r>
            <a:r>
              <a:rPr lang="en-ZA" sz="2100" b="1" dirty="0">
                <a:latin typeface="Baskerville" panose="02020502070401020303" pitchFamily="18" charset="0"/>
                <a:ea typeface="Baskerville" panose="02020502070401020303" pitchFamily="18" charset="0"/>
              </a:rPr>
              <a:t>launch</a:t>
            </a:r>
            <a:r>
              <a:rPr lang="en-ZA" sz="2100" dirty="0">
                <a:latin typeface="Baskerville" panose="02020502070401020303" pitchFamily="18" charset="0"/>
                <a:ea typeface="Baskerville" panose="02020502070401020303" pitchFamily="18" charset="0"/>
              </a:rPr>
              <a:t> plans</a:t>
            </a:r>
          </a:p>
          <a:p>
            <a:pPr marL="538163" indent="-358775">
              <a:lnSpc>
                <a:spcPct val="110000"/>
              </a:lnSpc>
              <a:buClr>
                <a:srgbClr val="FF0000"/>
              </a:buClr>
              <a:buFont typeface="Wingdings" pitchFamily="2" charset="2"/>
              <a:buChar char="v"/>
            </a:pPr>
            <a:r>
              <a:rPr lang="en-ZA" sz="2100" dirty="0">
                <a:latin typeface="Baskerville" panose="02020502070401020303" pitchFamily="18" charset="0"/>
                <a:ea typeface="Baskerville" panose="02020502070401020303" pitchFamily="18" charset="0"/>
              </a:rPr>
              <a:t>How you will </a:t>
            </a:r>
            <a:r>
              <a:rPr lang="en-ZA" sz="2100" b="1" dirty="0">
                <a:latin typeface="Baskerville" panose="02020502070401020303" pitchFamily="18" charset="0"/>
                <a:ea typeface="Baskerville" panose="02020502070401020303" pitchFamily="18" charset="0"/>
              </a:rPr>
              <a:t>measure the success </a:t>
            </a:r>
            <a:r>
              <a:rPr lang="en-ZA" sz="2100" dirty="0">
                <a:latin typeface="Baskerville" panose="02020502070401020303" pitchFamily="18" charset="0"/>
                <a:ea typeface="Baskerville" panose="02020502070401020303" pitchFamily="18" charset="0"/>
              </a:rPr>
              <a:t>of your marketing strategy and various promotions</a:t>
            </a:r>
          </a:p>
          <a:p>
            <a:pPr marL="538163" indent="-358775">
              <a:lnSpc>
                <a:spcPct val="110000"/>
              </a:lnSpc>
              <a:buClr>
                <a:srgbClr val="FF0000"/>
              </a:buClr>
              <a:buFont typeface="Wingdings" pitchFamily="2" charset="2"/>
              <a:buChar char="v"/>
            </a:pPr>
            <a:r>
              <a:rPr lang="en-ZA" sz="2100" dirty="0">
                <a:latin typeface="Baskerville" panose="02020502070401020303" pitchFamily="18" charset="0"/>
                <a:ea typeface="Baskerville" panose="02020502070401020303" pitchFamily="18" charset="0"/>
              </a:rPr>
              <a:t>How </a:t>
            </a:r>
            <a:r>
              <a:rPr lang="en-ZA" sz="2100" b="1" dirty="0">
                <a:latin typeface="Baskerville" panose="02020502070401020303" pitchFamily="18" charset="0"/>
                <a:ea typeface="Baskerville" panose="02020502070401020303" pitchFamily="18" charset="0"/>
              </a:rPr>
              <a:t>pricing</a:t>
            </a:r>
            <a:r>
              <a:rPr lang="en-ZA" sz="2100" dirty="0">
                <a:latin typeface="Baskerville" panose="02020502070401020303" pitchFamily="18" charset="0"/>
                <a:ea typeface="Baskerville" panose="02020502070401020303" pitchFamily="18" charset="0"/>
              </a:rPr>
              <a:t> will encourage sales (e.g. selling in bulk)</a:t>
            </a:r>
          </a:p>
          <a:p>
            <a:endParaRPr lang="en-ZA" sz="1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39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anim calcmode="lin" valueType="num">
                                      <p:cBhvr>
                                        <p:cTn id="2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anim calcmode="lin" valueType="num">
                                      <p:cBhvr>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1000"/>
                                        <p:tgtEl>
                                          <p:spTgt spid="3">
                                            <p:txEl>
                                              <p:pRg st="10" end="10"/>
                                            </p:txEl>
                                          </p:spTgt>
                                        </p:tgtEl>
                                      </p:cBhvr>
                                    </p:animEffect>
                                    <p:anim calcmode="lin" valueType="num">
                                      <p:cBhvr>
                                        <p:cTn id="4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1000"/>
                                        <p:tgtEl>
                                          <p:spTgt spid="3">
                                            <p:txEl>
                                              <p:pRg st="11" end="11"/>
                                            </p:txEl>
                                          </p:spTgt>
                                        </p:tgtEl>
                                      </p:cBhvr>
                                    </p:animEffect>
                                    <p:anim calcmode="lin" valueType="num">
                                      <p:cBhvr>
                                        <p:cTn id="5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fade">
                                      <p:cBhvr>
                                        <p:cTn id="58" dur="1000"/>
                                        <p:tgtEl>
                                          <p:spTgt spid="3">
                                            <p:txEl>
                                              <p:pRg st="12" end="12"/>
                                            </p:txEl>
                                          </p:spTgt>
                                        </p:tgtEl>
                                      </p:cBhvr>
                                    </p:animEffect>
                                    <p:anim calcmode="lin" valueType="num">
                                      <p:cBhvr>
                                        <p:cTn id="5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35309-DC49-4E96-AB1B-7DEFBA6B83C3}"/>
              </a:ext>
            </a:extLst>
          </p:cNvPr>
          <p:cNvSpPr>
            <a:spLocks noGrp="1"/>
          </p:cNvSpPr>
          <p:nvPr>
            <p:ph type="title"/>
          </p:nvPr>
        </p:nvSpPr>
        <p:spPr>
          <a:xfrm>
            <a:off x="0" y="117907"/>
            <a:ext cx="12192000" cy="563130"/>
          </a:xfrm>
        </p:spPr>
        <p:txBody>
          <a:bodyPr>
            <a:normAutofit fontScale="90000"/>
          </a:bodyPr>
          <a:lstStyle/>
          <a:p>
            <a:pPr algn="ctr"/>
            <a:r>
              <a:rPr lang="en-ZA" b="1" dirty="0">
                <a:solidFill>
                  <a:srgbClr val="FF0000"/>
                </a:solidFill>
                <a:latin typeface="Arial" panose="020B0604020202020204" pitchFamily="34" charset="0"/>
                <a:cs typeface="Arial" panose="020B0604020202020204" pitchFamily="34" charset="0"/>
              </a:rPr>
              <a:t>BUSINESS STRUCTURE &amp; MANAGEMENT</a:t>
            </a:r>
          </a:p>
        </p:txBody>
      </p:sp>
      <p:sp>
        <p:nvSpPr>
          <p:cNvPr id="3" name="Content Placeholder 2">
            <a:extLst>
              <a:ext uri="{FF2B5EF4-FFF2-40B4-BE49-F238E27FC236}">
                <a16:creationId xmlns:a16="http://schemas.microsoft.com/office/drawing/2014/main" id="{2657E6E3-296D-483F-8707-253CBDEFD4C7}"/>
              </a:ext>
            </a:extLst>
          </p:cNvPr>
          <p:cNvSpPr>
            <a:spLocks noGrp="1"/>
          </p:cNvSpPr>
          <p:nvPr>
            <p:ph idx="1"/>
          </p:nvPr>
        </p:nvSpPr>
        <p:spPr>
          <a:xfrm>
            <a:off x="193964" y="1039090"/>
            <a:ext cx="11998036" cy="5818909"/>
          </a:xfrm>
        </p:spPr>
        <p:txBody>
          <a:bodyPr>
            <a:normAutofit/>
          </a:bodyPr>
          <a:lstStyle/>
          <a:p>
            <a:pPr marL="0" indent="0">
              <a:buNone/>
            </a:pPr>
            <a:endParaRPr lang="en-ZA" sz="1800" dirty="0">
              <a:solidFill>
                <a:schemeClr val="tx2"/>
              </a:solidFill>
              <a:latin typeface="Arial" panose="020B0604020202020204" pitchFamily="34" charset="0"/>
              <a:cs typeface="Arial" panose="020B0604020202020204" pitchFamily="34" charset="0"/>
            </a:endParaRPr>
          </a:p>
          <a:p>
            <a:pPr marL="0" indent="0">
              <a:buClr>
                <a:srgbClr val="FF0000"/>
              </a:buClr>
              <a:buNone/>
            </a:pPr>
            <a:r>
              <a:rPr lang="en-ZA" sz="2400" dirty="0">
                <a:solidFill>
                  <a:schemeClr val="tx2"/>
                </a:solidFill>
                <a:latin typeface="Baskerville" panose="02020502070401020303" pitchFamily="18" charset="0"/>
                <a:ea typeface="Baskerville" panose="02020502070401020303" pitchFamily="18" charset="0"/>
                <a:cs typeface="Arial" panose="020B0604020202020204" pitchFamily="34" charset="0"/>
              </a:rPr>
              <a:t>Describe the ownership structure (such as sole trader, partnership, company) including:</a:t>
            </a:r>
          </a:p>
          <a:p>
            <a:pPr>
              <a:buClr>
                <a:srgbClr val="FF0000"/>
              </a:buClr>
              <a:buFont typeface="Wingdings" pitchFamily="2" charset="2"/>
              <a:buChar char="q"/>
            </a:pPr>
            <a:r>
              <a:rPr lang="en-ZA" sz="2400" dirty="0">
                <a:solidFill>
                  <a:schemeClr val="tx2"/>
                </a:solidFill>
                <a:latin typeface="Baskerville" panose="02020502070401020303" pitchFamily="18" charset="0"/>
                <a:ea typeface="Baskerville" panose="02020502070401020303" pitchFamily="18" charset="0"/>
                <a:cs typeface="Arial" panose="020B0604020202020204" pitchFamily="34" charset="0"/>
              </a:rPr>
              <a:t>Reasons for chosen structure</a:t>
            </a:r>
          </a:p>
          <a:p>
            <a:pPr>
              <a:buClr>
                <a:srgbClr val="FF0000"/>
              </a:buClr>
              <a:buFont typeface="Wingdings" pitchFamily="2" charset="2"/>
              <a:buChar char="q"/>
            </a:pPr>
            <a:r>
              <a:rPr lang="en-ZA" sz="2400" dirty="0">
                <a:solidFill>
                  <a:schemeClr val="tx2"/>
                </a:solidFill>
                <a:latin typeface="Baskerville" panose="02020502070401020303" pitchFamily="18" charset="0"/>
                <a:ea typeface="Baskerville" panose="02020502070401020303" pitchFamily="18" charset="0"/>
                <a:cs typeface="Arial" panose="020B0604020202020204" pitchFamily="34" charset="0"/>
              </a:rPr>
              <a:t>Any trademarks, patents, web addresses and other intellectual property you need to protect</a:t>
            </a:r>
          </a:p>
          <a:p>
            <a:pPr>
              <a:buClr>
                <a:srgbClr val="FF0000"/>
              </a:buClr>
              <a:buFont typeface="Wingdings" pitchFamily="2" charset="2"/>
              <a:buChar char="q"/>
            </a:pPr>
            <a:r>
              <a:rPr lang="en-ZA" sz="2400" dirty="0">
                <a:solidFill>
                  <a:schemeClr val="tx2"/>
                </a:solidFill>
                <a:latin typeface="Baskerville" panose="02020502070401020303" pitchFamily="18" charset="0"/>
                <a:ea typeface="Baskerville" panose="02020502070401020303" pitchFamily="18" charset="0"/>
                <a:cs typeface="Arial" panose="020B0604020202020204" pitchFamily="34" charset="0"/>
              </a:rPr>
              <a:t>Owners and any legal agreements you may need</a:t>
            </a:r>
          </a:p>
          <a:p>
            <a:pPr>
              <a:buClr>
                <a:srgbClr val="FF0000"/>
              </a:buClr>
              <a:buFont typeface="Wingdings" pitchFamily="2" charset="2"/>
              <a:buChar char="q"/>
            </a:pPr>
            <a:r>
              <a:rPr lang="en-ZA" sz="2400" dirty="0">
                <a:solidFill>
                  <a:schemeClr val="tx2"/>
                </a:solidFill>
                <a:latin typeface="Baskerville" panose="02020502070401020303" pitchFamily="18" charset="0"/>
                <a:ea typeface="Baskerville" panose="02020502070401020303" pitchFamily="18" charset="0"/>
                <a:cs typeface="Arial" panose="020B0604020202020204" pitchFamily="34" charset="0"/>
              </a:rPr>
              <a:t>Any key staff, their involvement, responsibilities and expected salaries</a:t>
            </a:r>
          </a:p>
          <a:p>
            <a:pPr>
              <a:buClr>
                <a:srgbClr val="FF0000"/>
              </a:buClr>
              <a:buFont typeface="Wingdings" pitchFamily="2" charset="2"/>
              <a:buChar char="q"/>
            </a:pPr>
            <a:r>
              <a:rPr lang="en-ZA" sz="2400" dirty="0">
                <a:solidFill>
                  <a:schemeClr val="tx2"/>
                </a:solidFill>
                <a:latin typeface="Baskerville" panose="02020502070401020303" pitchFamily="18" charset="0"/>
                <a:ea typeface="Baskerville" panose="02020502070401020303" pitchFamily="18" charset="0"/>
                <a:cs typeface="Arial" panose="020B0604020202020204" pitchFamily="34" charset="0"/>
              </a:rPr>
              <a:t>Your exit strategy</a:t>
            </a:r>
          </a:p>
          <a:p>
            <a:endParaRPr lang="en-ZA" dirty="0"/>
          </a:p>
        </p:txBody>
      </p:sp>
      <p:pic>
        <p:nvPicPr>
          <p:cNvPr id="4" name="Picture 3">
            <a:extLst>
              <a:ext uri="{FF2B5EF4-FFF2-40B4-BE49-F238E27FC236}">
                <a16:creationId xmlns:a16="http://schemas.microsoft.com/office/drawing/2014/main" id="{0880144E-F1AA-497C-96B4-989BF4476785}"/>
              </a:ext>
            </a:extLst>
          </p:cNvPr>
          <p:cNvPicPr>
            <a:picLocks noChangeAspect="1"/>
          </p:cNvPicPr>
          <p:nvPr/>
        </p:nvPicPr>
        <p:blipFill rotWithShape="1">
          <a:blip r:embed="rId2"/>
          <a:srcRect l="5037" t="7912" r="4490" b="19394"/>
          <a:stretch/>
        </p:blipFill>
        <p:spPr>
          <a:xfrm>
            <a:off x="4541002" y="3893127"/>
            <a:ext cx="6287156" cy="2964873"/>
          </a:xfrm>
          <a:prstGeom prst="rect">
            <a:avLst/>
          </a:prstGeom>
        </p:spPr>
      </p:pic>
    </p:spTree>
    <p:extLst>
      <p:ext uri="{BB962C8B-B14F-4D97-AF65-F5344CB8AC3E}">
        <p14:creationId xmlns:p14="http://schemas.microsoft.com/office/powerpoint/2010/main" val="3352263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35309-DC49-4E96-AB1B-7DEFBA6B83C3}"/>
              </a:ext>
            </a:extLst>
          </p:cNvPr>
          <p:cNvSpPr>
            <a:spLocks noGrp="1"/>
          </p:cNvSpPr>
          <p:nvPr>
            <p:ph type="title"/>
          </p:nvPr>
        </p:nvSpPr>
        <p:spPr/>
        <p:txBody>
          <a:bodyPr/>
          <a:lstStyle/>
          <a:p>
            <a:pPr algn="ctr"/>
            <a:r>
              <a:rPr lang="en-ZA" b="1" dirty="0">
                <a:solidFill>
                  <a:srgbClr val="FF0000"/>
                </a:solidFill>
                <a:latin typeface="Arial" panose="020B0604020202020204" pitchFamily="34" charset="0"/>
                <a:cs typeface="Arial" panose="020B0604020202020204" pitchFamily="34" charset="0"/>
              </a:rPr>
              <a:t>How to pitch your Business Plan</a:t>
            </a:r>
          </a:p>
        </p:txBody>
      </p:sp>
      <p:sp>
        <p:nvSpPr>
          <p:cNvPr id="3" name="Content Placeholder 2">
            <a:extLst>
              <a:ext uri="{FF2B5EF4-FFF2-40B4-BE49-F238E27FC236}">
                <a16:creationId xmlns:a16="http://schemas.microsoft.com/office/drawing/2014/main" id="{2657E6E3-296D-483F-8707-253CBDEFD4C7}"/>
              </a:ext>
            </a:extLst>
          </p:cNvPr>
          <p:cNvSpPr>
            <a:spLocks noGrp="1"/>
          </p:cNvSpPr>
          <p:nvPr>
            <p:ph idx="1"/>
          </p:nvPr>
        </p:nvSpPr>
        <p:spPr/>
        <p:txBody>
          <a:bodyPr>
            <a:normAutofit/>
          </a:bodyPr>
          <a:lstStyle/>
          <a:p>
            <a:pPr marL="0" indent="0">
              <a:buNone/>
            </a:pPr>
            <a:endParaRPr lang="en-ZA" sz="1800" dirty="0">
              <a:solidFill>
                <a:schemeClr val="tx2"/>
              </a:solidFill>
              <a:latin typeface="Arial" panose="020B0604020202020204" pitchFamily="34" charset="0"/>
              <a:cs typeface="Arial" panose="020B0604020202020204" pitchFamily="34" charset="0"/>
            </a:endParaRPr>
          </a:p>
          <a:p>
            <a:endParaRPr lang="en-ZA" dirty="0"/>
          </a:p>
        </p:txBody>
      </p:sp>
      <p:pic>
        <p:nvPicPr>
          <p:cNvPr id="5" name="Content Placeholder 3">
            <a:extLst>
              <a:ext uri="{FF2B5EF4-FFF2-40B4-BE49-F238E27FC236}">
                <a16:creationId xmlns:a16="http://schemas.microsoft.com/office/drawing/2014/main" id="{3481D368-E140-6448-A327-31E6B2EBC420}"/>
              </a:ext>
            </a:extLst>
          </p:cNvPr>
          <p:cNvPicPr>
            <a:picLocks noChangeAspect="1"/>
          </p:cNvPicPr>
          <p:nvPr/>
        </p:nvPicPr>
        <p:blipFill>
          <a:blip r:embed="rId2"/>
          <a:stretch>
            <a:fillRect/>
          </a:stretch>
        </p:blipFill>
        <p:spPr>
          <a:xfrm>
            <a:off x="860559" y="2299856"/>
            <a:ext cx="10470882" cy="3201442"/>
          </a:xfrm>
          <a:prstGeom prst="rect">
            <a:avLst/>
          </a:prstGeom>
        </p:spPr>
      </p:pic>
    </p:spTree>
    <p:extLst>
      <p:ext uri="{BB962C8B-B14F-4D97-AF65-F5344CB8AC3E}">
        <p14:creationId xmlns:p14="http://schemas.microsoft.com/office/powerpoint/2010/main" val="886023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D68BE-5ECA-4C56-9A3E-3020ACE366AC}"/>
              </a:ext>
            </a:extLst>
          </p:cNvPr>
          <p:cNvSpPr>
            <a:spLocks noGrp="1"/>
          </p:cNvSpPr>
          <p:nvPr>
            <p:ph type="title"/>
          </p:nvPr>
        </p:nvSpPr>
        <p:spPr>
          <a:xfrm>
            <a:off x="394854" y="218497"/>
            <a:ext cx="10515600" cy="563130"/>
          </a:xfrm>
        </p:spPr>
        <p:txBody>
          <a:bodyPr>
            <a:normAutofit fontScale="90000"/>
          </a:bodyPr>
          <a:lstStyle/>
          <a:p>
            <a:r>
              <a:rPr lang="en-ZA" b="1" dirty="0">
                <a:solidFill>
                  <a:srgbClr val="FF0000"/>
                </a:solidFill>
                <a:latin typeface="Arial" panose="020B0604020202020204" pitchFamily="34" charset="0"/>
                <a:cs typeface="Arial" panose="020B0604020202020204" pitchFamily="34" charset="0"/>
              </a:rPr>
              <a:t>Continuation…</a:t>
            </a:r>
          </a:p>
        </p:txBody>
      </p:sp>
      <p:sp>
        <p:nvSpPr>
          <p:cNvPr id="3" name="Content Placeholder 2">
            <a:extLst>
              <a:ext uri="{FF2B5EF4-FFF2-40B4-BE49-F238E27FC236}">
                <a16:creationId xmlns:a16="http://schemas.microsoft.com/office/drawing/2014/main" id="{8BD81B80-4EEA-4080-BCEB-B5DBB056F235}"/>
              </a:ext>
            </a:extLst>
          </p:cNvPr>
          <p:cNvSpPr>
            <a:spLocks noGrp="1"/>
          </p:cNvSpPr>
          <p:nvPr>
            <p:ph idx="1"/>
          </p:nvPr>
        </p:nvSpPr>
        <p:spPr>
          <a:xfrm>
            <a:off x="124691" y="1368424"/>
            <a:ext cx="12067309" cy="5472544"/>
          </a:xfrm>
        </p:spPr>
        <p:txBody>
          <a:bodyPr>
            <a:noAutofit/>
          </a:bodyPr>
          <a:lstStyle/>
          <a:p>
            <a:pPr marL="0" indent="0">
              <a:buNone/>
            </a:pPr>
            <a:endParaRPr lang="en-ZA" sz="100" dirty="0">
              <a:solidFill>
                <a:schemeClr val="tx2"/>
              </a:solidFill>
              <a:latin typeface="Arial" panose="020B0604020202020204" pitchFamily="34" charset="0"/>
              <a:cs typeface="Arial" panose="020B0604020202020204" pitchFamily="34" charset="0"/>
            </a:endParaRPr>
          </a:p>
          <a:p>
            <a:pPr marL="0" indent="0">
              <a:buNone/>
            </a:pPr>
            <a:r>
              <a:rPr lang="en-ZA" sz="1800" b="1" dirty="0">
                <a:solidFill>
                  <a:schemeClr val="tx2"/>
                </a:solidFill>
                <a:latin typeface="Arial" panose="020B0604020202020204" pitchFamily="34" charset="0"/>
                <a:cs typeface="Arial" panose="020B0604020202020204" pitchFamily="34" charset="0"/>
              </a:rPr>
              <a:t>Business Plan Structure	</a:t>
            </a:r>
          </a:p>
          <a:p>
            <a:pPr marL="722313" indent="-231775"/>
            <a:r>
              <a:rPr lang="en-ZA" sz="1800" dirty="0">
                <a:solidFill>
                  <a:schemeClr val="tx2"/>
                </a:solidFill>
                <a:latin typeface="Arial" panose="020B0604020202020204" pitchFamily="34" charset="0"/>
                <a:cs typeface="Arial" panose="020B0604020202020204" pitchFamily="34" charset="0"/>
              </a:rPr>
              <a:t>Front Page Of Business Plan</a:t>
            </a:r>
          </a:p>
          <a:p>
            <a:pPr marL="490538" indent="0">
              <a:buNone/>
            </a:pPr>
            <a:endParaRPr lang="en-ZA" sz="1800" dirty="0">
              <a:solidFill>
                <a:schemeClr val="tx2"/>
              </a:solidFill>
              <a:latin typeface="Arial" panose="020B0604020202020204" pitchFamily="34" charset="0"/>
              <a:cs typeface="Arial" panose="020B0604020202020204" pitchFamily="34" charset="0"/>
            </a:endParaRPr>
          </a:p>
          <a:p>
            <a:r>
              <a:rPr lang="en-ZA" sz="1800" b="1" dirty="0">
                <a:solidFill>
                  <a:schemeClr val="tx2"/>
                </a:solidFill>
                <a:latin typeface="Arial" panose="020B0604020202020204" pitchFamily="34" charset="0"/>
                <a:cs typeface="Arial" panose="020B0604020202020204" pitchFamily="34" charset="0"/>
              </a:rPr>
              <a:t>Financial Analysis</a:t>
            </a:r>
          </a:p>
          <a:p>
            <a:pPr marL="0" indent="0">
              <a:buNone/>
            </a:pPr>
            <a:endParaRPr lang="en-ZA" sz="200" dirty="0">
              <a:solidFill>
                <a:schemeClr val="tx2"/>
              </a:solidFill>
              <a:latin typeface="Arial" panose="020B0604020202020204" pitchFamily="34" charset="0"/>
              <a:cs typeface="Arial" panose="020B0604020202020204" pitchFamily="34" charset="0"/>
            </a:endParaRPr>
          </a:p>
          <a:p>
            <a:r>
              <a:rPr lang="en-ZA" sz="1800" b="1" dirty="0">
                <a:solidFill>
                  <a:schemeClr val="tx2"/>
                </a:solidFill>
                <a:latin typeface="Arial" panose="020B0604020202020204" pitchFamily="34" charset="0"/>
                <a:cs typeface="Arial" panose="020B0604020202020204" pitchFamily="34" charset="0"/>
              </a:rPr>
              <a:t>Banking</a:t>
            </a:r>
            <a:r>
              <a:rPr lang="en-ZA" sz="1800" dirty="0">
                <a:solidFill>
                  <a:schemeClr val="tx2"/>
                </a:solidFill>
                <a:latin typeface="Arial" panose="020B0604020202020204" pitchFamily="34" charset="0"/>
                <a:cs typeface="Arial" panose="020B0604020202020204" pitchFamily="34" charset="0"/>
              </a:rPr>
              <a:t>	</a:t>
            </a:r>
          </a:p>
          <a:p>
            <a:pPr lvl="1"/>
            <a:r>
              <a:rPr lang="en-ZA" sz="1800" dirty="0">
                <a:solidFill>
                  <a:schemeClr val="tx2"/>
                </a:solidFill>
                <a:latin typeface="Arial" panose="020B0604020202020204" pitchFamily="34" charset="0"/>
                <a:cs typeface="Arial" panose="020B0604020202020204" pitchFamily="34" charset="0"/>
              </a:rPr>
              <a:t>List of Banks in South Africa	</a:t>
            </a:r>
          </a:p>
          <a:p>
            <a:pPr marL="457200" lvl="1" indent="0">
              <a:buNone/>
            </a:pPr>
            <a:endParaRPr lang="en-ZA" sz="1800" dirty="0">
              <a:solidFill>
                <a:schemeClr val="tx2"/>
              </a:solidFill>
              <a:latin typeface="Arial" panose="020B0604020202020204" pitchFamily="34" charset="0"/>
              <a:cs typeface="Arial" panose="020B0604020202020204" pitchFamily="34" charset="0"/>
            </a:endParaRPr>
          </a:p>
          <a:p>
            <a:r>
              <a:rPr lang="en-ZA" sz="1800" b="1" dirty="0">
                <a:solidFill>
                  <a:schemeClr val="tx2"/>
                </a:solidFill>
                <a:latin typeface="Arial" panose="020B0604020202020204" pitchFamily="34" charset="0"/>
                <a:cs typeface="Arial" panose="020B0604020202020204" pitchFamily="34" charset="0"/>
              </a:rPr>
              <a:t>Safety Requirements</a:t>
            </a:r>
            <a:r>
              <a:rPr lang="en-ZA" sz="1800" dirty="0">
                <a:solidFill>
                  <a:schemeClr val="tx2"/>
                </a:solidFill>
                <a:latin typeface="Arial" panose="020B0604020202020204" pitchFamily="34" charset="0"/>
                <a:cs typeface="Arial" panose="020B0604020202020204" pitchFamily="34" charset="0"/>
              </a:rPr>
              <a:t>	</a:t>
            </a:r>
          </a:p>
          <a:p>
            <a:endParaRPr lang="en-ZA" sz="700" dirty="0">
              <a:solidFill>
                <a:schemeClr val="tx2"/>
              </a:solidFill>
              <a:latin typeface="Arial" panose="020B0604020202020204" pitchFamily="34" charset="0"/>
              <a:cs typeface="Arial" panose="020B0604020202020204" pitchFamily="34" charset="0"/>
            </a:endParaRPr>
          </a:p>
          <a:p>
            <a:r>
              <a:rPr lang="en-ZA" sz="1800" b="1" dirty="0">
                <a:solidFill>
                  <a:schemeClr val="tx2"/>
                </a:solidFill>
                <a:latin typeface="Arial" panose="020B0604020202020204" pitchFamily="34" charset="0"/>
                <a:cs typeface="Arial" panose="020B0604020202020204" pitchFamily="34" charset="0"/>
              </a:rPr>
              <a:t>Insurance for Business</a:t>
            </a:r>
          </a:p>
          <a:p>
            <a:pPr marL="0" indent="0">
              <a:buNone/>
            </a:pPr>
            <a:endParaRPr lang="en-ZA" sz="1800" b="1" dirty="0">
              <a:solidFill>
                <a:schemeClr val="tx2"/>
              </a:solidFill>
              <a:latin typeface="Arial" panose="020B0604020202020204" pitchFamily="34" charset="0"/>
              <a:cs typeface="Arial" panose="020B0604020202020204" pitchFamily="34" charset="0"/>
            </a:endParaRPr>
          </a:p>
          <a:p>
            <a:pPr marL="0" indent="0">
              <a:buNone/>
            </a:pPr>
            <a:r>
              <a:rPr lang="en-ZA" sz="1800" b="1" dirty="0">
                <a:solidFill>
                  <a:schemeClr val="tx2"/>
                </a:solidFill>
                <a:latin typeface="Arial" panose="020B0604020202020204" pitchFamily="34" charset="0"/>
                <a:cs typeface="Arial" panose="020B0604020202020204" pitchFamily="34" charset="0"/>
              </a:rPr>
              <a:t>   </a:t>
            </a:r>
            <a:endParaRPr lang="en-ZA" sz="1800" dirty="0">
              <a:solidFill>
                <a:schemeClr val="tx2"/>
              </a:solidFill>
              <a:latin typeface="Arial" panose="020B0604020202020204" pitchFamily="34" charset="0"/>
              <a:cs typeface="Arial" panose="020B0604020202020204" pitchFamily="34" charset="0"/>
            </a:endParaRPr>
          </a:p>
          <a:p>
            <a:pPr marL="0" indent="0">
              <a:buNone/>
            </a:pPr>
            <a:endParaRPr lang="en-ZA" sz="1800" dirty="0">
              <a:solidFill>
                <a:schemeClr val="tx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9263033-DC5E-4404-9714-C6939ED7F88D}"/>
              </a:ext>
            </a:extLst>
          </p:cNvPr>
          <p:cNvPicPr>
            <a:picLocks noChangeAspect="1"/>
          </p:cNvPicPr>
          <p:nvPr/>
        </p:nvPicPr>
        <p:blipFill>
          <a:blip r:embed="rId2"/>
          <a:stretch>
            <a:fillRect/>
          </a:stretch>
        </p:blipFill>
        <p:spPr>
          <a:xfrm>
            <a:off x="5915891" y="2655889"/>
            <a:ext cx="4438934" cy="2833687"/>
          </a:xfrm>
          <a:prstGeom prst="rect">
            <a:avLst/>
          </a:prstGeom>
        </p:spPr>
      </p:pic>
    </p:spTree>
    <p:extLst>
      <p:ext uri="{BB962C8B-B14F-4D97-AF65-F5344CB8AC3E}">
        <p14:creationId xmlns:p14="http://schemas.microsoft.com/office/powerpoint/2010/main" val="147329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strips(downLeft)">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 calcmode="lin" valueType="num">
                                      <p:cBhvr additive="base">
                                        <p:cTn id="3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 calcmode="lin" valueType="num">
                                      <p:cBhvr additive="base">
                                        <p:cTn id="4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 calcmode="lin" valueType="num">
                                      <p:cBhvr additive="base">
                                        <p:cTn id="48"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35309-DC49-4E96-AB1B-7DEFBA6B83C3}"/>
              </a:ext>
            </a:extLst>
          </p:cNvPr>
          <p:cNvSpPr>
            <a:spLocks noGrp="1"/>
          </p:cNvSpPr>
          <p:nvPr>
            <p:ph type="title"/>
          </p:nvPr>
        </p:nvSpPr>
        <p:spPr>
          <a:xfrm>
            <a:off x="838200" y="62489"/>
            <a:ext cx="10515600" cy="618548"/>
          </a:xfrm>
        </p:spPr>
        <p:txBody>
          <a:bodyPr>
            <a:normAutofit fontScale="90000"/>
          </a:bodyPr>
          <a:lstStyle/>
          <a:p>
            <a:pPr algn="ctr"/>
            <a:r>
              <a:rPr lang="en-ZA" b="1" dirty="0">
                <a:solidFill>
                  <a:srgbClr val="FF0000"/>
                </a:solidFill>
                <a:latin typeface="Arial" panose="020B0604020202020204" pitchFamily="34" charset="0"/>
                <a:cs typeface="Arial" panose="020B0604020202020204" pitchFamily="34" charset="0"/>
              </a:rPr>
              <a:t>How to pitch your Business Plan</a:t>
            </a:r>
          </a:p>
        </p:txBody>
      </p:sp>
      <p:sp>
        <p:nvSpPr>
          <p:cNvPr id="3" name="Content Placeholder 2">
            <a:extLst>
              <a:ext uri="{FF2B5EF4-FFF2-40B4-BE49-F238E27FC236}">
                <a16:creationId xmlns:a16="http://schemas.microsoft.com/office/drawing/2014/main" id="{2657E6E3-296D-483F-8707-253CBDEFD4C7}"/>
              </a:ext>
            </a:extLst>
          </p:cNvPr>
          <p:cNvSpPr>
            <a:spLocks noGrp="1"/>
          </p:cNvSpPr>
          <p:nvPr>
            <p:ph idx="1"/>
          </p:nvPr>
        </p:nvSpPr>
        <p:spPr>
          <a:xfrm>
            <a:off x="387927" y="886690"/>
            <a:ext cx="11360728" cy="5971309"/>
          </a:xfrm>
        </p:spPr>
        <p:txBody>
          <a:bodyPr>
            <a:normAutofit fontScale="92500" lnSpcReduction="10000"/>
          </a:bodyPr>
          <a:lstStyle/>
          <a:p>
            <a:pPr marL="0" indent="0">
              <a:buNone/>
            </a:pPr>
            <a:endParaRPr lang="en-ZA" sz="100" dirty="0">
              <a:solidFill>
                <a:schemeClr val="tx2"/>
              </a:solidFill>
              <a:latin typeface="Arial" panose="020B0604020202020204" pitchFamily="34" charset="0"/>
              <a:cs typeface="Arial" panose="020B0604020202020204" pitchFamily="34" charset="0"/>
            </a:endParaRPr>
          </a:p>
          <a:p>
            <a:pPr marL="358775" indent="-358775" algn="ctr">
              <a:lnSpc>
                <a:spcPct val="120000"/>
              </a:lnSpc>
              <a:buClr>
                <a:srgbClr val="FF0000"/>
              </a:buClr>
              <a:buFont typeface="Wingdings" pitchFamily="2" charset="2"/>
              <a:buChar char="v"/>
            </a:pPr>
            <a:r>
              <a:rPr lang="en-ZA" sz="2400" dirty="0">
                <a:latin typeface="Baskerville" panose="02020502070401020303" pitchFamily="18" charset="0"/>
                <a:ea typeface="Baskerville" panose="02020502070401020303" pitchFamily="18" charset="0"/>
              </a:rPr>
              <a:t>Creating a successful pitch starts with a thorough business plan.</a:t>
            </a:r>
          </a:p>
          <a:p>
            <a:pPr marL="0" indent="0" algn="ctr">
              <a:lnSpc>
                <a:spcPct val="120000"/>
              </a:lnSpc>
              <a:buClr>
                <a:srgbClr val="FF0000"/>
              </a:buClr>
              <a:buNone/>
            </a:pPr>
            <a:endParaRPr lang="en-ZA" sz="900" dirty="0">
              <a:latin typeface="Baskerville" panose="02020502070401020303" pitchFamily="18" charset="0"/>
              <a:ea typeface="Baskerville" panose="02020502070401020303" pitchFamily="18" charset="0"/>
            </a:endParaRPr>
          </a:p>
          <a:p>
            <a:pPr marL="358775" indent="-358775" algn="ctr">
              <a:lnSpc>
                <a:spcPct val="120000"/>
              </a:lnSpc>
              <a:buClr>
                <a:srgbClr val="FF0000"/>
              </a:buClr>
              <a:buFont typeface="Wingdings" pitchFamily="2" charset="2"/>
              <a:buChar char="v"/>
            </a:pPr>
            <a:r>
              <a:rPr lang="en-ZA" sz="2400" dirty="0">
                <a:latin typeface="Baskerville" panose="02020502070401020303" pitchFamily="18" charset="0"/>
                <a:ea typeface="Baskerville" panose="02020502070401020303" pitchFamily="18" charset="0"/>
              </a:rPr>
              <a:t>The business pitch is different than the business plan. But you need to have your plan drafted before you can fine-tune your pitch.</a:t>
            </a:r>
          </a:p>
          <a:p>
            <a:pPr marL="0" indent="0" algn="ctr">
              <a:lnSpc>
                <a:spcPct val="120000"/>
              </a:lnSpc>
              <a:buClr>
                <a:srgbClr val="FF0000"/>
              </a:buClr>
              <a:buNone/>
            </a:pPr>
            <a:endParaRPr lang="en-ZA" sz="900" dirty="0">
              <a:latin typeface="Baskerville" panose="02020502070401020303" pitchFamily="18" charset="0"/>
              <a:ea typeface="Baskerville" panose="02020502070401020303" pitchFamily="18" charset="0"/>
            </a:endParaRPr>
          </a:p>
          <a:p>
            <a:pPr marL="358775" indent="-358775" algn="ctr">
              <a:lnSpc>
                <a:spcPct val="120000"/>
              </a:lnSpc>
              <a:buClr>
                <a:srgbClr val="FF0000"/>
              </a:buClr>
              <a:buFont typeface="Wingdings" pitchFamily="2" charset="2"/>
              <a:buChar char="v"/>
            </a:pPr>
            <a:r>
              <a:rPr lang="en-ZA" sz="2400" dirty="0">
                <a:latin typeface="Baskerville" panose="02020502070401020303" pitchFamily="18" charset="0"/>
                <a:ea typeface="Baskerville" panose="02020502070401020303" pitchFamily="18" charset="0"/>
              </a:rPr>
              <a:t>A business pitch consists of an effort to convince others that your idea for a business is a good one </a:t>
            </a:r>
          </a:p>
          <a:p>
            <a:pPr marL="0" indent="0" algn="ctr">
              <a:lnSpc>
                <a:spcPct val="120000"/>
              </a:lnSpc>
              <a:buClr>
                <a:srgbClr val="FF0000"/>
              </a:buClr>
              <a:buNone/>
            </a:pPr>
            <a:endParaRPr lang="en-ZA" sz="900" dirty="0">
              <a:latin typeface="Baskerville" panose="02020502070401020303" pitchFamily="18" charset="0"/>
              <a:ea typeface="Baskerville" panose="02020502070401020303" pitchFamily="18" charset="0"/>
            </a:endParaRPr>
          </a:p>
          <a:p>
            <a:pPr marL="358775" indent="-358775" algn="ctr">
              <a:lnSpc>
                <a:spcPct val="120000"/>
              </a:lnSpc>
              <a:buClr>
                <a:srgbClr val="FF0000"/>
              </a:buClr>
              <a:buFont typeface="Wingdings" pitchFamily="2" charset="2"/>
              <a:buChar char="v"/>
            </a:pPr>
            <a:r>
              <a:rPr lang="en-ZA" sz="2400" dirty="0">
                <a:latin typeface="Baskerville" panose="02020502070401020303" pitchFamily="18" charset="0"/>
                <a:ea typeface="Baskerville" panose="02020502070401020303" pitchFamily="18" charset="0"/>
              </a:rPr>
              <a:t>Pitching, or selling, your ideas to potential sponsors or clients involves proving how your company can deliver the products and services you say it can. Solidify what you plan to do, how you plan to do it and when you anticipate completing the activities before you schedule a presentation</a:t>
            </a:r>
          </a:p>
          <a:p>
            <a:pPr marL="0" indent="0" algn="ctr">
              <a:lnSpc>
                <a:spcPct val="120000"/>
              </a:lnSpc>
              <a:buClr>
                <a:srgbClr val="FF0000"/>
              </a:buClr>
              <a:buNone/>
            </a:pPr>
            <a:br>
              <a:rPr lang="en-ZA" sz="2400" b="1" dirty="0">
                <a:latin typeface="Baskerville" panose="02020502070401020303" pitchFamily="18" charset="0"/>
                <a:ea typeface="Baskerville" panose="02020502070401020303" pitchFamily="18" charset="0"/>
              </a:rPr>
            </a:br>
            <a:r>
              <a:rPr lang="en-ZA" sz="2400" b="1" dirty="0">
                <a:latin typeface="Baskerville" panose="02020502070401020303" pitchFamily="18" charset="0"/>
                <a:ea typeface="Baskerville" panose="02020502070401020303" pitchFamily="18" charset="0"/>
              </a:rPr>
              <a:t>Every entrepreneur has </a:t>
            </a:r>
            <a:r>
              <a:rPr lang="en-ZA" sz="2400" dirty="0">
                <a:latin typeface="Baskerville" panose="02020502070401020303" pitchFamily="18" charset="0"/>
                <a:ea typeface="Baskerville" panose="02020502070401020303" pitchFamily="18" charset="0"/>
              </a:rPr>
              <a:t>to present a business plan to outsiders at some point if he or she is seeking a loan or investment in the company. </a:t>
            </a:r>
          </a:p>
        </p:txBody>
      </p:sp>
    </p:spTree>
    <p:extLst>
      <p:ext uri="{BB962C8B-B14F-4D97-AF65-F5344CB8AC3E}">
        <p14:creationId xmlns:p14="http://schemas.microsoft.com/office/powerpoint/2010/main" val="323743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p:cTn id="2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35309-DC49-4E96-AB1B-7DEFBA6B83C3}"/>
              </a:ext>
            </a:extLst>
          </p:cNvPr>
          <p:cNvSpPr>
            <a:spLocks noGrp="1"/>
          </p:cNvSpPr>
          <p:nvPr>
            <p:ph type="title"/>
          </p:nvPr>
        </p:nvSpPr>
        <p:spPr>
          <a:xfrm>
            <a:off x="838200" y="62489"/>
            <a:ext cx="10515600" cy="560966"/>
          </a:xfrm>
        </p:spPr>
        <p:txBody>
          <a:bodyPr>
            <a:normAutofit fontScale="90000"/>
          </a:bodyPr>
          <a:lstStyle/>
          <a:p>
            <a:pPr algn="ctr"/>
            <a:r>
              <a:rPr lang="en-ZA" b="1" dirty="0">
                <a:solidFill>
                  <a:srgbClr val="FF0000"/>
                </a:solidFill>
                <a:latin typeface="Arial" panose="020B0604020202020204" pitchFamily="34" charset="0"/>
                <a:cs typeface="Arial" panose="020B0604020202020204" pitchFamily="34" charset="0"/>
              </a:rPr>
              <a:t>How to pitch your Business Plan, </a:t>
            </a:r>
            <a:r>
              <a:rPr lang="en-ZA" b="1" dirty="0" err="1">
                <a:solidFill>
                  <a:srgbClr val="FF0000"/>
                </a:solidFill>
                <a:latin typeface="Arial" panose="020B0604020202020204" pitchFamily="34" charset="0"/>
                <a:cs typeface="Arial" panose="020B0604020202020204" pitchFamily="34" charset="0"/>
              </a:rPr>
              <a:t>Cont</a:t>
            </a:r>
            <a:r>
              <a:rPr lang="en-ZA" b="1" dirty="0">
                <a:solidFill>
                  <a:srgbClr val="FF0000"/>
                </a:solidFill>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2657E6E3-296D-483F-8707-253CBDEFD4C7}"/>
              </a:ext>
            </a:extLst>
          </p:cNvPr>
          <p:cNvSpPr>
            <a:spLocks noGrp="1"/>
          </p:cNvSpPr>
          <p:nvPr>
            <p:ph idx="1"/>
          </p:nvPr>
        </p:nvSpPr>
        <p:spPr>
          <a:xfrm>
            <a:off x="387927" y="623456"/>
            <a:ext cx="11360728" cy="6234544"/>
          </a:xfrm>
        </p:spPr>
        <p:txBody>
          <a:bodyPr>
            <a:normAutofit fontScale="25000" lnSpcReduction="20000"/>
          </a:bodyPr>
          <a:lstStyle/>
          <a:p>
            <a:pPr marL="0" indent="0">
              <a:buNone/>
            </a:pPr>
            <a:r>
              <a:rPr lang="en-ZA" sz="4500" b="1" dirty="0">
                <a:latin typeface="Baskerville" panose="02020502070401020303" pitchFamily="18" charset="0"/>
                <a:ea typeface="Baskerville" panose="02020502070401020303" pitchFamily="18" charset="0"/>
                <a:cs typeface="Arial" panose="020B0604020202020204" pitchFamily="34" charset="0"/>
              </a:rPr>
              <a:t>Additional elements to consider when pitching a business plan:</a:t>
            </a:r>
          </a:p>
          <a:p>
            <a:pPr marL="0" indent="0">
              <a:buNone/>
            </a:pPr>
            <a:endParaRPr lang="en-ZA" sz="300" b="1" dirty="0">
              <a:latin typeface="Baskerville" panose="02020502070401020303" pitchFamily="18" charset="0"/>
              <a:ea typeface="Baskerville" panose="02020502070401020303" pitchFamily="18" charset="0"/>
              <a:cs typeface="Arial" panose="020B0604020202020204" pitchFamily="34" charset="0"/>
            </a:endParaRPr>
          </a:p>
          <a:p>
            <a:pPr>
              <a:lnSpc>
                <a:spcPct val="120000"/>
              </a:lnSpc>
              <a:buClr>
                <a:srgbClr val="FF0000"/>
              </a:buClr>
              <a:buFont typeface="Wingdings" pitchFamily="2" charset="2"/>
              <a:buChar char="ü"/>
            </a:pPr>
            <a:r>
              <a:rPr lang="en-ZA" sz="6400" dirty="0">
                <a:latin typeface="Baskerville" panose="02020502070401020303" pitchFamily="18" charset="0"/>
                <a:ea typeface="Baskerville" panose="02020502070401020303" pitchFamily="18" charset="0"/>
              </a:rPr>
              <a:t>Create a presentation. ... </a:t>
            </a:r>
          </a:p>
          <a:p>
            <a:pPr>
              <a:lnSpc>
                <a:spcPct val="120000"/>
              </a:lnSpc>
              <a:buClr>
                <a:srgbClr val="FF0000"/>
              </a:buClr>
              <a:buFont typeface="Wingdings" pitchFamily="2" charset="2"/>
              <a:buChar char="ü"/>
            </a:pPr>
            <a:r>
              <a:rPr lang="en-ZA" sz="6400" dirty="0">
                <a:latin typeface="Baskerville" panose="02020502070401020303" pitchFamily="18" charset="0"/>
                <a:ea typeface="Baskerville" panose="02020502070401020303" pitchFamily="18" charset="0"/>
              </a:rPr>
              <a:t>Practice your pitch. ... </a:t>
            </a:r>
          </a:p>
          <a:p>
            <a:pPr>
              <a:lnSpc>
                <a:spcPct val="120000"/>
              </a:lnSpc>
              <a:buClr>
                <a:srgbClr val="FF0000"/>
              </a:buClr>
              <a:buFont typeface="Wingdings" pitchFamily="2" charset="2"/>
              <a:buChar char="ü"/>
            </a:pPr>
            <a:r>
              <a:rPr lang="en-ZA" sz="6400" dirty="0">
                <a:latin typeface="Baskerville" panose="02020502070401020303" pitchFamily="18" charset="0"/>
                <a:ea typeface="Baskerville" panose="02020502070401020303" pitchFamily="18" charset="0"/>
              </a:rPr>
              <a:t>Outline the problem with a story. ... </a:t>
            </a:r>
          </a:p>
          <a:p>
            <a:pPr>
              <a:lnSpc>
                <a:spcPct val="120000"/>
              </a:lnSpc>
              <a:buClr>
                <a:srgbClr val="FF0000"/>
              </a:buClr>
              <a:buFont typeface="Wingdings" pitchFamily="2" charset="2"/>
              <a:buChar char="ü"/>
            </a:pPr>
            <a:r>
              <a:rPr lang="en-ZA" sz="6400" dirty="0">
                <a:latin typeface="Baskerville" panose="02020502070401020303" pitchFamily="18" charset="0"/>
                <a:ea typeface="Baskerville" panose="02020502070401020303" pitchFamily="18" charset="0"/>
              </a:rPr>
              <a:t>Your solution. ... </a:t>
            </a:r>
          </a:p>
          <a:p>
            <a:pPr>
              <a:lnSpc>
                <a:spcPct val="120000"/>
              </a:lnSpc>
              <a:buClr>
                <a:srgbClr val="FF0000"/>
              </a:buClr>
              <a:buFont typeface="Wingdings" pitchFamily="2" charset="2"/>
              <a:buChar char="ü"/>
            </a:pPr>
            <a:r>
              <a:rPr lang="en-ZA" sz="6400" dirty="0">
                <a:latin typeface="Baskerville" panose="02020502070401020303" pitchFamily="18" charset="0"/>
                <a:ea typeface="Baskerville" panose="02020502070401020303" pitchFamily="18" charset="0"/>
              </a:rPr>
              <a:t>Your target market. ... </a:t>
            </a:r>
          </a:p>
          <a:p>
            <a:pPr>
              <a:lnSpc>
                <a:spcPct val="120000"/>
              </a:lnSpc>
              <a:buClr>
                <a:srgbClr val="FF0000"/>
              </a:buClr>
              <a:buFont typeface="Wingdings" pitchFamily="2" charset="2"/>
              <a:buChar char="ü"/>
            </a:pPr>
            <a:r>
              <a:rPr lang="en-ZA" sz="6400" dirty="0">
                <a:latin typeface="Baskerville" panose="02020502070401020303" pitchFamily="18" charset="0"/>
                <a:ea typeface="Baskerville" panose="02020502070401020303" pitchFamily="18" charset="0"/>
              </a:rPr>
              <a:t>Your revenue or business model. ... </a:t>
            </a:r>
          </a:p>
          <a:p>
            <a:pPr>
              <a:lnSpc>
                <a:spcPct val="120000"/>
              </a:lnSpc>
              <a:buClr>
                <a:srgbClr val="FF0000"/>
              </a:buClr>
              <a:buFont typeface="Wingdings" pitchFamily="2" charset="2"/>
              <a:buChar char="ü"/>
            </a:pPr>
            <a:r>
              <a:rPr lang="en-ZA" sz="6400" dirty="0">
                <a:latin typeface="Baskerville" panose="02020502070401020303" pitchFamily="18" charset="0"/>
                <a:ea typeface="Baskerville" panose="02020502070401020303" pitchFamily="18" charset="0"/>
              </a:rPr>
              <a:t>Your successes: Early traction and milestones. ... </a:t>
            </a:r>
          </a:p>
          <a:p>
            <a:pPr>
              <a:lnSpc>
                <a:spcPct val="120000"/>
              </a:lnSpc>
              <a:buClr>
                <a:srgbClr val="FF0000"/>
              </a:buClr>
              <a:buFont typeface="Wingdings" pitchFamily="2" charset="2"/>
              <a:buChar char="ü"/>
            </a:pPr>
            <a:r>
              <a:rPr lang="en-ZA" sz="6400" dirty="0">
                <a:latin typeface="Baskerville" panose="02020502070401020303" pitchFamily="18" charset="0"/>
                <a:ea typeface="Baskerville" panose="02020502070401020303" pitchFamily="18" charset="0"/>
              </a:rPr>
              <a:t>Customer acquisition: Marketing and sales strategy.</a:t>
            </a:r>
          </a:p>
          <a:p>
            <a:pPr>
              <a:lnSpc>
                <a:spcPct val="120000"/>
              </a:lnSpc>
              <a:buClr>
                <a:srgbClr val="FF0000"/>
              </a:buClr>
              <a:buFont typeface="Wingdings" pitchFamily="2" charset="2"/>
              <a:buChar char="ü"/>
            </a:pPr>
            <a:r>
              <a:rPr lang="en-ZA" sz="6400" dirty="0">
                <a:latin typeface="Baskerville" panose="02020502070401020303" pitchFamily="18" charset="0"/>
                <a:ea typeface="Baskerville" panose="02020502070401020303" pitchFamily="18" charset="0"/>
              </a:rPr>
              <a:t>Get to the point fast. ... </a:t>
            </a:r>
          </a:p>
          <a:p>
            <a:pPr>
              <a:lnSpc>
                <a:spcPct val="120000"/>
              </a:lnSpc>
              <a:buClr>
                <a:srgbClr val="FF0000"/>
              </a:buClr>
              <a:buFont typeface="Wingdings" pitchFamily="2" charset="2"/>
              <a:buChar char="ü"/>
            </a:pPr>
            <a:r>
              <a:rPr lang="en-ZA" sz="6400" dirty="0">
                <a:latin typeface="Baskerville" panose="02020502070401020303" pitchFamily="18" charset="0"/>
                <a:ea typeface="Baskerville" panose="02020502070401020303" pitchFamily="18" charset="0"/>
              </a:rPr>
              <a:t>Don't use too many slides. ... </a:t>
            </a:r>
          </a:p>
          <a:p>
            <a:pPr>
              <a:lnSpc>
                <a:spcPct val="120000"/>
              </a:lnSpc>
              <a:buClr>
                <a:srgbClr val="FF0000"/>
              </a:buClr>
              <a:buFont typeface="Wingdings" pitchFamily="2" charset="2"/>
              <a:buChar char="ü"/>
            </a:pPr>
            <a:r>
              <a:rPr lang="en-ZA" sz="6400" dirty="0">
                <a:latin typeface="Baskerville" panose="02020502070401020303" pitchFamily="18" charset="0"/>
                <a:ea typeface="Baskerville" panose="02020502070401020303" pitchFamily="18" charset="0"/>
              </a:rPr>
              <a:t>Establish the need. ... </a:t>
            </a:r>
          </a:p>
          <a:p>
            <a:pPr>
              <a:lnSpc>
                <a:spcPct val="120000"/>
              </a:lnSpc>
              <a:buClr>
                <a:srgbClr val="FF0000"/>
              </a:buClr>
              <a:buFont typeface="Wingdings" pitchFamily="2" charset="2"/>
              <a:buChar char="ü"/>
            </a:pPr>
            <a:r>
              <a:rPr lang="en-ZA" sz="6400" dirty="0">
                <a:latin typeface="Baskerville" panose="02020502070401020303" pitchFamily="18" charset="0"/>
                <a:ea typeface="Baskerville" panose="02020502070401020303" pitchFamily="18" charset="0"/>
              </a:rPr>
              <a:t>Use a message map. ... </a:t>
            </a:r>
          </a:p>
          <a:p>
            <a:pPr>
              <a:lnSpc>
                <a:spcPct val="120000"/>
              </a:lnSpc>
              <a:buClr>
                <a:srgbClr val="FF0000"/>
              </a:buClr>
              <a:buFont typeface="Wingdings" pitchFamily="2" charset="2"/>
              <a:buChar char="ü"/>
            </a:pPr>
            <a:r>
              <a:rPr lang="en-ZA" sz="6400" dirty="0">
                <a:latin typeface="Baskerville" panose="02020502070401020303" pitchFamily="18" charset="0"/>
                <a:ea typeface="Baskerville" panose="02020502070401020303" pitchFamily="18" charset="0"/>
              </a:rPr>
              <a:t>Use a multilevel structure to your pitch. ... </a:t>
            </a:r>
          </a:p>
          <a:p>
            <a:pPr>
              <a:lnSpc>
                <a:spcPct val="120000"/>
              </a:lnSpc>
              <a:buClr>
                <a:srgbClr val="FF0000"/>
              </a:buClr>
              <a:buFont typeface="Wingdings" pitchFamily="2" charset="2"/>
              <a:buChar char="ü"/>
            </a:pPr>
            <a:r>
              <a:rPr lang="en-ZA" sz="6400" dirty="0">
                <a:latin typeface="Baskerville" panose="02020502070401020303" pitchFamily="18" charset="0"/>
                <a:ea typeface="Baskerville" panose="02020502070401020303" pitchFamily="18" charset="0"/>
              </a:rPr>
              <a:t>State who your competition is. ... </a:t>
            </a:r>
          </a:p>
          <a:p>
            <a:pPr>
              <a:lnSpc>
                <a:spcPct val="120000"/>
              </a:lnSpc>
              <a:buClr>
                <a:srgbClr val="FF0000"/>
              </a:buClr>
              <a:buFont typeface="Wingdings" pitchFamily="2" charset="2"/>
              <a:buChar char="ü"/>
            </a:pPr>
            <a:r>
              <a:rPr lang="en-ZA" sz="6400" dirty="0">
                <a:latin typeface="Baskerville" panose="02020502070401020303" pitchFamily="18" charset="0"/>
                <a:ea typeface="Baskerville" panose="02020502070401020303" pitchFamily="18" charset="0"/>
              </a:rPr>
              <a:t>Include a sound bite. ... </a:t>
            </a:r>
          </a:p>
          <a:p>
            <a:pPr>
              <a:lnSpc>
                <a:spcPct val="120000"/>
              </a:lnSpc>
              <a:buClr>
                <a:srgbClr val="FF0000"/>
              </a:buClr>
              <a:buFont typeface="Wingdings" pitchFamily="2" charset="2"/>
              <a:buChar char="ü"/>
            </a:pPr>
            <a:r>
              <a:rPr lang="en-ZA" sz="6400" dirty="0">
                <a:latin typeface="Baskerville" panose="02020502070401020303" pitchFamily="18" charset="0"/>
                <a:ea typeface="Baskerville" panose="02020502070401020303" pitchFamily="18" charset="0"/>
              </a:rPr>
              <a:t>Introduce the team</a:t>
            </a:r>
          </a:p>
        </p:txBody>
      </p:sp>
    </p:spTree>
    <p:extLst>
      <p:ext uri="{BB962C8B-B14F-4D97-AF65-F5344CB8AC3E}">
        <p14:creationId xmlns:p14="http://schemas.microsoft.com/office/powerpoint/2010/main" val="152720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ircle(in)">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ircle(in)">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circle(in)">
                                      <p:cBhvr>
                                        <p:cTn id="42" dur="20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circle(in)">
                                      <p:cBhvr>
                                        <p:cTn id="47" dur="20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circle(in)">
                                      <p:cBhvr>
                                        <p:cTn id="52" dur="20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circle(in)">
                                      <p:cBhvr>
                                        <p:cTn id="57" dur="20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circle(in)">
                                      <p:cBhvr>
                                        <p:cTn id="62" dur="2000"/>
                                        <p:tgtEl>
                                          <p:spTgt spid="3">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circle(in)">
                                      <p:cBhvr>
                                        <p:cTn id="67" dur="2000"/>
                                        <p:tgtEl>
                                          <p:spTgt spid="3">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3">
                                            <p:txEl>
                                              <p:pRg st="15" end="15"/>
                                            </p:txEl>
                                          </p:spTgt>
                                        </p:tgtEl>
                                        <p:attrNameLst>
                                          <p:attrName>style.visibility</p:attrName>
                                        </p:attrNameLst>
                                      </p:cBhvr>
                                      <p:to>
                                        <p:strVal val="visible"/>
                                      </p:to>
                                    </p:set>
                                    <p:animEffect transition="in" filter="circle(in)">
                                      <p:cBhvr>
                                        <p:cTn id="72" dur="2000"/>
                                        <p:tgtEl>
                                          <p:spTgt spid="3">
                                            <p:txEl>
                                              <p:pRg st="15" end="1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3">
                                            <p:txEl>
                                              <p:pRg st="16" end="16"/>
                                            </p:txEl>
                                          </p:spTgt>
                                        </p:tgtEl>
                                        <p:attrNameLst>
                                          <p:attrName>style.visibility</p:attrName>
                                        </p:attrNameLst>
                                      </p:cBhvr>
                                      <p:to>
                                        <p:strVal val="visible"/>
                                      </p:to>
                                    </p:set>
                                    <p:animEffect transition="in" filter="circle(in)">
                                      <p:cBhvr>
                                        <p:cTn id="77" dur="2000"/>
                                        <p:tgtEl>
                                          <p:spTgt spid="3">
                                            <p:txEl>
                                              <p:pRg st="16" end="1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3">
                                            <p:txEl>
                                              <p:pRg st="17" end="17"/>
                                            </p:txEl>
                                          </p:spTgt>
                                        </p:tgtEl>
                                        <p:attrNameLst>
                                          <p:attrName>style.visibility</p:attrName>
                                        </p:attrNameLst>
                                      </p:cBhvr>
                                      <p:to>
                                        <p:strVal val="visible"/>
                                      </p:to>
                                    </p:set>
                                    <p:animEffect transition="in" filter="circle(in)">
                                      <p:cBhvr>
                                        <p:cTn id="82" dur="20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35309-DC49-4E96-AB1B-7DEFBA6B83C3}"/>
              </a:ext>
            </a:extLst>
          </p:cNvPr>
          <p:cNvSpPr>
            <a:spLocks noGrp="1"/>
          </p:cNvSpPr>
          <p:nvPr>
            <p:ph type="title"/>
          </p:nvPr>
        </p:nvSpPr>
        <p:spPr/>
        <p:txBody>
          <a:bodyPr/>
          <a:lstStyle/>
          <a:p>
            <a:pPr algn="ctr"/>
            <a:r>
              <a:rPr lang="en-ZA" b="1" dirty="0">
                <a:solidFill>
                  <a:srgbClr val="FF0000"/>
                </a:solidFill>
                <a:latin typeface="Arial" panose="020B0604020202020204" pitchFamily="34" charset="0"/>
                <a:cs typeface="Arial" panose="020B0604020202020204" pitchFamily="34" charset="0"/>
              </a:rPr>
              <a:t>Finances in a Business Plan</a:t>
            </a:r>
          </a:p>
        </p:txBody>
      </p:sp>
      <p:sp>
        <p:nvSpPr>
          <p:cNvPr id="3" name="Content Placeholder 2">
            <a:extLst>
              <a:ext uri="{FF2B5EF4-FFF2-40B4-BE49-F238E27FC236}">
                <a16:creationId xmlns:a16="http://schemas.microsoft.com/office/drawing/2014/main" id="{2657E6E3-296D-483F-8707-253CBDEFD4C7}"/>
              </a:ext>
            </a:extLst>
          </p:cNvPr>
          <p:cNvSpPr>
            <a:spLocks noGrp="1"/>
          </p:cNvSpPr>
          <p:nvPr>
            <p:ph idx="1"/>
          </p:nvPr>
        </p:nvSpPr>
        <p:spPr/>
        <p:txBody>
          <a:bodyPr>
            <a:normAutofit/>
          </a:bodyPr>
          <a:lstStyle/>
          <a:p>
            <a:pPr marL="0" indent="0">
              <a:buNone/>
            </a:pPr>
            <a:endParaRPr lang="en-ZA" sz="1800" dirty="0">
              <a:solidFill>
                <a:schemeClr val="tx2"/>
              </a:solidFill>
              <a:latin typeface="Arial" panose="020B0604020202020204" pitchFamily="34" charset="0"/>
              <a:cs typeface="Arial" panose="020B0604020202020204" pitchFamily="34" charset="0"/>
            </a:endParaRPr>
          </a:p>
          <a:p>
            <a:endParaRPr lang="en-ZA" dirty="0"/>
          </a:p>
        </p:txBody>
      </p:sp>
      <p:pic>
        <p:nvPicPr>
          <p:cNvPr id="5" name="Content Placeholder 3">
            <a:extLst>
              <a:ext uri="{FF2B5EF4-FFF2-40B4-BE49-F238E27FC236}">
                <a16:creationId xmlns:a16="http://schemas.microsoft.com/office/drawing/2014/main" id="{3481D368-E140-6448-A327-31E6B2EBC420}"/>
              </a:ext>
            </a:extLst>
          </p:cNvPr>
          <p:cNvPicPr>
            <a:picLocks noChangeAspect="1"/>
          </p:cNvPicPr>
          <p:nvPr/>
        </p:nvPicPr>
        <p:blipFill>
          <a:blip r:embed="rId2"/>
          <a:stretch>
            <a:fillRect/>
          </a:stretch>
        </p:blipFill>
        <p:spPr>
          <a:xfrm>
            <a:off x="2451843" y="3429000"/>
            <a:ext cx="7955970" cy="2432515"/>
          </a:xfrm>
          <a:prstGeom prst="rect">
            <a:avLst/>
          </a:prstGeom>
        </p:spPr>
      </p:pic>
    </p:spTree>
    <p:extLst>
      <p:ext uri="{BB962C8B-B14F-4D97-AF65-F5344CB8AC3E}">
        <p14:creationId xmlns:p14="http://schemas.microsoft.com/office/powerpoint/2010/main" val="4242385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2D83D-29CB-4B76-811D-AB2A5BBE60BC}"/>
              </a:ext>
            </a:extLst>
          </p:cNvPr>
          <p:cNvSpPr>
            <a:spLocks noGrp="1"/>
          </p:cNvSpPr>
          <p:nvPr>
            <p:ph type="title"/>
          </p:nvPr>
        </p:nvSpPr>
        <p:spPr>
          <a:xfrm>
            <a:off x="838200" y="0"/>
            <a:ext cx="10515600" cy="521566"/>
          </a:xfrm>
        </p:spPr>
        <p:txBody>
          <a:bodyPr>
            <a:normAutofit fontScale="90000"/>
          </a:bodyPr>
          <a:lstStyle/>
          <a:p>
            <a:pPr algn="ctr"/>
            <a:r>
              <a:rPr lang="en-ZA" b="1" dirty="0">
                <a:solidFill>
                  <a:srgbClr val="FF0000"/>
                </a:solidFill>
                <a:latin typeface="Arial" panose="020B0604020202020204" pitchFamily="34" charset="0"/>
                <a:cs typeface="Arial" panose="020B0604020202020204" pitchFamily="34" charset="0"/>
              </a:rPr>
              <a:t>FINANCIAL ANALYSIS</a:t>
            </a:r>
          </a:p>
        </p:txBody>
      </p:sp>
      <p:sp>
        <p:nvSpPr>
          <p:cNvPr id="3" name="Content Placeholder 2">
            <a:extLst>
              <a:ext uri="{FF2B5EF4-FFF2-40B4-BE49-F238E27FC236}">
                <a16:creationId xmlns:a16="http://schemas.microsoft.com/office/drawing/2014/main" id="{9F1D91A7-5E4B-499C-BD1F-57565080136E}"/>
              </a:ext>
            </a:extLst>
          </p:cNvPr>
          <p:cNvSpPr>
            <a:spLocks noGrp="1"/>
          </p:cNvSpPr>
          <p:nvPr>
            <p:ph idx="1"/>
          </p:nvPr>
        </p:nvSpPr>
        <p:spPr>
          <a:xfrm>
            <a:off x="138545" y="521566"/>
            <a:ext cx="12053455" cy="6336433"/>
          </a:xfrm>
        </p:spPr>
        <p:txBody>
          <a:bodyPr>
            <a:normAutofit/>
          </a:bodyPr>
          <a:lstStyle/>
          <a:p>
            <a:pPr marL="0" indent="0" algn="ctr">
              <a:lnSpc>
                <a:spcPct val="150000"/>
              </a:lnSpc>
              <a:buNone/>
            </a:pPr>
            <a:r>
              <a:rPr lang="en-ZA" sz="2400" b="1" dirty="0">
                <a:solidFill>
                  <a:schemeClr val="tx2"/>
                </a:solidFill>
                <a:latin typeface="Baskerville" panose="02020502070401020303" pitchFamily="18" charset="0"/>
                <a:ea typeface="Baskerville" panose="02020502070401020303" pitchFamily="18" charset="0"/>
                <a:cs typeface="Arial" panose="020B0604020202020204" pitchFamily="34" charset="0"/>
              </a:rPr>
              <a:t>Financial Analysis refers to the assessment of a business to deal with the planning, budgeting, monitoring, forecasting, and improving of all financial details within an organization.</a:t>
            </a:r>
          </a:p>
          <a:p>
            <a:pPr marL="0" indent="0">
              <a:lnSpc>
                <a:spcPct val="150000"/>
              </a:lnSpc>
              <a:buNone/>
            </a:pPr>
            <a:endParaRPr lang="en-ZA" sz="400" dirty="0">
              <a:solidFill>
                <a:schemeClr val="tx2"/>
              </a:solidFill>
              <a:latin typeface="Arial" panose="020B0604020202020204" pitchFamily="34" charset="0"/>
              <a:cs typeface="Arial" panose="020B0604020202020204" pitchFamily="34" charset="0"/>
            </a:endParaRPr>
          </a:p>
          <a:p>
            <a:pPr>
              <a:lnSpc>
                <a:spcPct val="150000"/>
              </a:lnSpc>
            </a:pPr>
            <a:r>
              <a:rPr lang="en-ZA" sz="1800" b="1" dirty="0">
                <a:solidFill>
                  <a:schemeClr val="tx2"/>
                </a:solidFill>
                <a:latin typeface="Arial" panose="020B0604020202020204" pitchFamily="34" charset="0"/>
                <a:cs typeface="Arial" panose="020B0604020202020204" pitchFamily="34" charset="0"/>
              </a:rPr>
              <a:t>Financial Analysis assist in namely:</a:t>
            </a:r>
          </a:p>
          <a:p>
            <a:pPr lvl="1" indent="-327025">
              <a:lnSpc>
                <a:spcPct val="150000"/>
              </a:lnSpc>
              <a:buClr>
                <a:srgbClr val="FF0000"/>
              </a:buClr>
              <a:buFont typeface="Wingdings" pitchFamily="2" charset="2"/>
              <a:buChar char="ü"/>
            </a:pPr>
            <a:r>
              <a:rPr lang="en-ZA" dirty="0">
                <a:latin typeface="Baskerville" panose="02020502070401020303" pitchFamily="18" charset="0"/>
                <a:ea typeface="Baskerville" panose="02020502070401020303" pitchFamily="18" charset="0"/>
                <a:cs typeface="Arial" panose="020B0604020202020204" pitchFamily="34" charset="0"/>
              </a:rPr>
              <a:t>Understanding your organization’s financial health is a fundamental aspect of responding to today’s increasingly stringent financial reporting requirements. To avoid risks, organizations must quickly </a:t>
            </a:r>
          </a:p>
          <a:p>
            <a:pPr lvl="1" indent="-327025">
              <a:lnSpc>
                <a:spcPct val="150000"/>
              </a:lnSpc>
              <a:buClr>
                <a:srgbClr val="FF0000"/>
              </a:buClr>
              <a:buFont typeface="Wingdings" pitchFamily="2" charset="2"/>
              <a:buChar char="ü"/>
            </a:pPr>
            <a:r>
              <a:rPr lang="en-ZA" dirty="0">
                <a:latin typeface="Baskerville" panose="02020502070401020303" pitchFamily="18" charset="0"/>
                <a:ea typeface="Baskerville" panose="02020502070401020303" pitchFamily="18" charset="0"/>
                <a:cs typeface="Arial" panose="020B0604020202020204" pitchFamily="34" charset="0"/>
              </a:rPr>
              <a:t>Identify ascertain financial ratios and trends across liabilities and assets </a:t>
            </a:r>
          </a:p>
          <a:p>
            <a:pPr lvl="1" indent="-327025">
              <a:lnSpc>
                <a:spcPct val="150000"/>
              </a:lnSpc>
              <a:buClr>
                <a:srgbClr val="FF0000"/>
              </a:buClr>
              <a:buFont typeface="Wingdings" pitchFamily="2" charset="2"/>
              <a:buChar char="ü"/>
            </a:pPr>
            <a:r>
              <a:rPr lang="en-ZA" dirty="0">
                <a:latin typeface="Baskerville" panose="02020502070401020303" pitchFamily="18" charset="0"/>
                <a:ea typeface="Baskerville" panose="02020502070401020303" pitchFamily="18" charset="0"/>
                <a:cs typeface="Arial" panose="020B0604020202020204" pitchFamily="34" charset="0"/>
              </a:rPr>
              <a:t>Analyse and adjust planned and forecasted amounts </a:t>
            </a:r>
          </a:p>
          <a:p>
            <a:pPr lvl="1" indent="-327025">
              <a:lnSpc>
                <a:spcPct val="150000"/>
              </a:lnSpc>
              <a:buClr>
                <a:srgbClr val="FF0000"/>
              </a:buClr>
              <a:buFont typeface="Wingdings" pitchFamily="2" charset="2"/>
              <a:buChar char="ü"/>
            </a:pPr>
            <a:r>
              <a:rPr lang="en-ZA" dirty="0">
                <a:latin typeface="Baskerville" panose="02020502070401020303" pitchFamily="18" charset="0"/>
                <a:ea typeface="Baskerville" panose="02020502070401020303" pitchFamily="18" charset="0"/>
                <a:cs typeface="Arial" panose="020B0604020202020204" pitchFamily="34" charset="0"/>
              </a:rPr>
              <a:t>Act to provide regulatory statements as needed </a:t>
            </a:r>
          </a:p>
          <a:p>
            <a:pPr marL="0" indent="0">
              <a:buNone/>
            </a:pPr>
            <a:endParaRPr lang="en-ZA" sz="1800" dirty="0">
              <a:solidFill>
                <a:schemeClr val="tx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6FDA08E-8800-4E95-9EFD-17BAC6B64D35}"/>
              </a:ext>
            </a:extLst>
          </p:cNvPr>
          <p:cNvPicPr>
            <a:picLocks noChangeAspect="1"/>
          </p:cNvPicPr>
          <p:nvPr/>
        </p:nvPicPr>
        <p:blipFill rotWithShape="1">
          <a:blip r:embed="rId2"/>
          <a:srcRect l="11738" t="9771" r="6713"/>
          <a:stretch/>
        </p:blipFill>
        <p:spPr>
          <a:xfrm>
            <a:off x="7439891" y="5413443"/>
            <a:ext cx="3913909" cy="1347574"/>
          </a:xfrm>
          <a:prstGeom prst="rect">
            <a:avLst/>
          </a:prstGeom>
        </p:spPr>
      </p:pic>
    </p:spTree>
    <p:extLst>
      <p:ext uri="{BB962C8B-B14F-4D97-AF65-F5344CB8AC3E}">
        <p14:creationId xmlns:p14="http://schemas.microsoft.com/office/powerpoint/2010/main" val="151534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anim calcmode="lin" valueType="num">
                                      <p:cBhvr>
                                        <p:cTn id="1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3" end="3"/>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anim calcmode="lin" valueType="num">
                                      <p:cBhvr>
                                        <p:cTn id="1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4" end="4"/>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anim calcmode="lin" valueType="num">
                                      <p:cBhvr>
                                        <p:cTn id="2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5" end="5"/>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anim calcmode="lin" valueType="num">
                                      <p:cBhvr>
                                        <p:cTn id="2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53CBE-3038-456A-A071-F30CAD081E7B}"/>
              </a:ext>
            </a:extLst>
          </p:cNvPr>
          <p:cNvSpPr>
            <a:spLocks noGrp="1"/>
          </p:cNvSpPr>
          <p:nvPr>
            <p:ph type="title"/>
          </p:nvPr>
        </p:nvSpPr>
        <p:spPr>
          <a:xfrm>
            <a:off x="838200" y="0"/>
            <a:ext cx="10515600" cy="521566"/>
          </a:xfrm>
        </p:spPr>
        <p:txBody>
          <a:bodyPr>
            <a:normAutofit fontScale="90000"/>
          </a:bodyPr>
          <a:lstStyle/>
          <a:p>
            <a:pPr algn="ctr"/>
            <a:r>
              <a:rPr lang="en-ZA" b="1" dirty="0">
                <a:solidFill>
                  <a:srgbClr val="FF0000"/>
                </a:solidFill>
                <a:latin typeface="Arial" panose="020B0604020202020204" pitchFamily="34" charset="0"/>
                <a:cs typeface="Arial" panose="020B0604020202020204" pitchFamily="34" charset="0"/>
              </a:rPr>
              <a:t>FINANCES</a:t>
            </a:r>
          </a:p>
        </p:txBody>
      </p:sp>
      <p:sp>
        <p:nvSpPr>
          <p:cNvPr id="3" name="Content Placeholder 2">
            <a:extLst>
              <a:ext uri="{FF2B5EF4-FFF2-40B4-BE49-F238E27FC236}">
                <a16:creationId xmlns:a16="http://schemas.microsoft.com/office/drawing/2014/main" id="{F9697973-3A42-4A4D-AD03-5C4729280201}"/>
              </a:ext>
            </a:extLst>
          </p:cNvPr>
          <p:cNvSpPr>
            <a:spLocks noGrp="1"/>
          </p:cNvSpPr>
          <p:nvPr>
            <p:ph idx="1"/>
          </p:nvPr>
        </p:nvSpPr>
        <p:spPr>
          <a:xfrm>
            <a:off x="0" y="665018"/>
            <a:ext cx="12192000" cy="6192982"/>
          </a:xfrm>
        </p:spPr>
        <p:txBody>
          <a:bodyPr>
            <a:normAutofit lnSpcReduction="10000"/>
          </a:bodyPr>
          <a:lstStyle/>
          <a:p>
            <a:pPr marL="0" indent="0">
              <a:buNone/>
            </a:pPr>
            <a:endParaRPr lang="en-ZA" sz="1900" b="1" dirty="0">
              <a:solidFill>
                <a:schemeClr val="tx2"/>
              </a:solidFill>
              <a:latin typeface="Arial" panose="020B0604020202020204" pitchFamily="34" charset="0"/>
              <a:cs typeface="Arial" panose="020B0604020202020204" pitchFamily="34" charset="0"/>
            </a:endParaRPr>
          </a:p>
          <a:p>
            <a:pPr marL="0" indent="0">
              <a:buNone/>
            </a:pPr>
            <a:r>
              <a:rPr lang="en-ZA" sz="1900" b="1" dirty="0">
                <a:solidFill>
                  <a:schemeClr val="tx2"/>
                </a:solidFill>
                <a:latin typeface="Arial" panose="020B0604020202020204" pitchFamily="34" charset="0"/>
                <a:cs typeface="Arial" panose="020B0604020202020204" pitchFamily="34" charset="0"/>
              </a:rPr>
              <a:t>Summarise your financial situation including:</a:t>
            </a:r>
            <a:endParaRPr lang="en-ZA" sz="1900" dirty="0">
              <a:solidFill>
                <a:schemeClr val="tx2"/>
              </a:solidFill>
              <a:latin typeface="Arial" panose="020B0604020202020204" pitchFamily="34" charset="0"/>
              <a:cs typeface="Arial" panose="020B0604020202020204" pitchFamily="34" charset="0"/>
            </a:endParaRPr>
          </a:p>
          <a:p>
            <a:pPr marL="400050" indent="-400050">
              <a:lnSpc>
                <a:spcPct val="150000"/>
              </a:lnSpc>
              <a:buClr>
                <a:srgbClr val="FF0000"/>
              </a:buClr>
              <a:buFont typeface="Wingdings" pitchFamily="2" charset="2"/>
              <a:buChar char="v"/>
            </a:pPr>
            <a:r>
              <a:rPr lang="en-ZA" sz="1900" dirty="0">
                <a:solidFill>
                  <a:schemeClr val="tx2"/>
                </a:solidFill>
                <a:latin typeface="Arial" panose="020B0604020202020204" pitchFamily="34" charset="0"/>
                <a:cs typeface="Arial" panose="020B0604020202020204" pitchFamily="34" charset="0"/>
              </a:rPr>
              <a:t>How you'll finance your business, e.g. business loan, personal funds, investment capital </a:t>
            </a:r>
          </a:p>
          <a:p>
            <a:pPr marL="400050" indent="-400050">
              <a:lnSpc>
                <a:spcPct val="150000"/>
              </a:lnSpc>
              <a:buClr>
                <a:srgbClr val="FF0000"/>
              </a:buClr>
              <a:buFont typeface="Wingdings" pitchFamily="2" charset="2"/>
              <a:buChar char="v"/>
            </a:pPr>
            <a:r>
              <a:rPr lang="en-ZA" sz="1900" dirty="0">
                <a:solidFill>
                  <a:schemeClr val="tx2"/>
                </a:solidFill>
                <a:latin typeface="Arial" panose="020B0604020202020204" pitchFamily="34" charset="0"/>
                <a:cs typeface="Arial" panose="020B0604020202020204" pitchFamily="34" charset="0"/>
              </a:rPr>
              <a:t>costing, including your start-up costs, salary and fixed overheads </a:t>
            </a:r>
          </a:p>
          <a:p>
            <a:pPr marL="400050" indent="-400050">
              <a:lnSpc>
                <a:spcPct val="150000"/>
              </a:lnSpc>
              <a:buClr>
                <a:srgbClr val="FF0000"/>
              </a:buClr>
              <a:buFont typeface="Wingdings" pitchFamily="2" charset="2"/>
              <a:buChar char="v"/>
            </a:pPr>
            <a:r>
              <a:rPr lang="en-ZA" sz="1900" dirty="0">
                <a:solidFill>
                  <a:schemeClr val="tx2"/>
                </a:solidFill>
                <a:latin typeface="Arial" panose="020B0604020202020204" pitchFamily="34" charset="0"/>
                <a:cs typeface="Arial" panose="020B0604020202020204" pitchFamily="34" charset="0"/>
              </a:rPr>
              <a:t>financial projections including how much you will need to make to break even, when you are likely to make a profit and growth expectations </a:t>
            </a:r>
          </a:p>
          <a:p>
            <a:pPr marL="0" indent="0">
              <a:lnSpc>
                <a:spcPct val="150000"/>
              </a:lnSpc>
              <a:buNone/>
            </a:pPr>
            <a:endParaRPr lang="en-ZA" sz="1900" dirty="0">
              <a:solidFill>
                <a:schemeClr val="tx2"/>
              </a:solidFill>
              <a:latin typeface="Arial" panose="020B0604020202020204" pitchFamily="34" charset="0"/>
              <a:cs typeface="Arial" panose="020B0604020202020204" pitchFamily="34" charset="0"/>
            </a:endParaRPr>
          </a:p>
          <a:p>
            <a:pPr marL="0" indent="0">
              <a:buNone/>
            </a:pPr>
            <a:r>
              <a:rPr lang="en-ZA" sz="1900" b="1" dirty="0">
                <a:solidFill>
                  <a:schemeClr val="tx2"/>
                </a:solidFill>
                <a:latin typeface="Arial" panose="020B0604020202020204" pitchFamily="34" charset="0"/>
                <a:cs typeface="Arial" panose="020B0604020202020204" pitchFamily="34" charset="0"/>
              </a:rPr>
              <a:t>Include the following:</a:t>
            </a:r>
          </a:p>
          <a:p>
            <a:pPr>
              <a:lnSpc>
                <a:spcPct val="100000"/>
              </a:lnSpc>
            </a:pPr>
            <a:endParaRPr lang="en-ZA" sz="100" dirty="0">
              <a:solidFill>
                <a:schemeClr val="tx2"/>
              </a:solidFill>
              <a:latin typeface="Arial" panose="020B0604020202020204" pitchFamily="34" charset="0"/>
              <a:cs typeface="Arial" panose="020B0604020202020204" pitchFamily="34" charset="0"/>
            </a:endParaRPr>
          </a:p>
          <a:p>
            <a:pPr marL="450850" indent="-450850" algn="just">
              <a:lnSpc>
                <a:spcPct val="150000"/>
              </a:lnSpc>
              <a:buClr>
                <a:srgbClr val="FF0000"/>
              </a:buClr>
              <a:buFont typeface="Wingdings" pitchFamily="2" charset="2"/>
              <a:buChar char="ü"/>
            </a:pPr>
            <a:r>
              <a:rPr lang="en-ZA" sz="1900" dirty="0">
                <a:solidFill>
                  <a:schemeClr val="tx2"/>
                </a:solidFill>
                <a:latin typeface="Arial" panose="020B0604020202020204" pitchFamily="34" charset="0"/>
                <a:cs typeface="Arial" panose="020B0604020202020204" pitchFamily="34" charset="0"/>
              </a:rPr>
              <a:t>Estimated Cost Sheet</a:t>
            </a:r>
          </a:p>
          <a:p>
            <a:pPr marL="450850" indent="-450850" algn="just">
              <a:lnSpc>
                <a:spcPct val="150000"/>
              </a:lnSpc>
              <a:buClr>
                <a:srgbClr val="FF0000"/>
              </a:buClr>
              <a:buFont typeface="Wingdings" pitchFamily="2" charset="2"/>
              <a:buChar char="ü"/>
            </a:pPr>
            <a:r>
              <a:rPr lang="en-ZA" sz="1900" dirty="0">
                <a:solidFill>
                  <a:schemeClr val="tx2"/>
                </a:solidFill>
                <a:latin typeface="Arial" panose="020B0604020202020204" pitchFamily="34" charset="0"/>
                <a:cs typeface="Arial" panose="020B0604020202020204" pitchFamily="34" charset="0"/>
              </a:rPr>
              <a:t>Profit Loss Statement</a:t>
            </a:r>
          </a:p>
          <a:p>
            <a:pPr marL="450850" indent="-450850" algn="just">
              <a:lnSpc>
                <a:spcPct val="150000"/>
              </a:lnSpc>
              <a:buClr>
                <a:srgbClr val="FF0000"/>
              </a:buClr>
              <a:buFont typeface="Wingdings" pitchFamily="2" charset="2"/>
              <a:buChar char="ü"/>
            </a:pPr>
            <a:r>
              <a:rPr lang="en-ZA" sz="1900" dirty="0">
                <a:solidFill>
                  <a:schemeClr val="tx2"/>
                </a:solidFill>
                <a:latin typeface="Arial" panose="020B0604020202020204" pitchFamily="34" charset="0"/>
                <a:cs typeface="Arial" panose="020B0604020202020204" pitchFamily="34" charset="0"/>
              </a:rPr>
              <a:t>Cash Flow Worksheet</a:t>
            </a:r>
          </a:p>
          <a:p>
            <a:pPr marL="450850" indent="-450850" algn="just">
              <a:lnSpc>
                <a:spcPct val="150000"/>
              </a:lnSpc>
              <a:buClr>
                <a:srgbClr val="FF0000"/>
              </a:buClr>
              <a:buFont typeface="Wingdings" pitchFamily="2" charset="2"/>
              <a:buChar char="ü"/>
            </a:pPr>
            <a:r>
              <a:rPr lang="en-ZA" sz="1900" dirty="0">
                <a:solidFill>
                  <a:schemeClr val="tx2"/>
                </a:solidFill>
                <a:latin typeface="Arial" panose="020B0604020202020204" pitchFamily="34" charset="0"/>
                <a:cs typeface="Arial" panose="020B0604020202020204" pitchFamily="34" charset="0"/>
              </a:rPr>
              <a:t>Breakeven Analysis</a:t>
            </a:r>
          </a:p>
          <a:p>
            <a:endParaRPr lang="en-ZA" dirty="0"/>
          </a:p>
        </p:txBody>
      </p:sp>
      <p:pic>
        <p:nvPicPr>
          <p:cNvPr id="4" name="Picture 3">
            <a:extLst>
              <a:ext uri="{FF2B5EF4-FFF2-40B4-BE49-F238E27FC236}">
                <a16:creationId xmlns:a16="http://schemas.microsoft.com/office/drawing/2014/main" id="{8C59A3A9-D7C7-4529-AEC5-757C39132CFE}"/>
              </a:ext>
            </a:extLst>
          </p:cNvPr>
          <p:cNvPicPr>
            <a:picLocks noChangeAspect="1"/>
          </p:cNvPicPr>
          <p:nvPr/>
        </p:nvPicPr>
        <p:blipFill>
          <a:blip r:embed="rId2"/>
          <a:stretch>
            <a:fillRect/>
          </a:stretch>
        </p:blipFill>
        <p:spPr>
          <a:xfrm>
            <a:off x="4142711" y="3286446"/>
            <a:ext cx="7082725" cy="3060915"/>
          </a:xfrm>
          <a:prstGeom prst="rect">
            <a:avLst/>
          </a:prstGeom>
        </p:spPr>
      </p:pic>
    </p:spTree>
    <p:extLst>
      <p:ext uri="{BB962C8B-B14F-4D97-AF65-F5344CB8AC3E}">
        <p14:creationId xmlns:p14="http://schemas.microsoft.com/office/powerpoint/2010/main" val="168279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additive="base">
                                        <p:cTn id="3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09D4-98F8-4108-8798-8E644E911750}"/>
              </a:ext>
            </a:extLst>
          </p:cNvPr>
          <p:cNvSpPr>
            <a:spLocks noGrp="1"/>
          </p:cNvSpPr>
          <p:nvPr>
            <p:ph type="title"/>
          </p:nvPr>
        </p:nvSpPr>
        <p:spPr>
          <a:xfrm>
            <a:off x="838200" y="1"/>
            <a:ext cx="10515600" cy="534390"/>
          </a:xfrm>
        </p:spPr>
        <p:txBody>
          <a:bodyPr>
            <a:normAutofit fontScale="90000"/>
          </a:bodyPr>
          <a:lstStyle/>
          <a:p>
            <a:pPr algn="ctr"/>
            <a:r>
              <a:rPr lang="en-ZA" b="1" dirty="0">
                <a:solidFill>
                  <a:srgbClr val="FF0000"/>
                </a:solidFill>
                <a:latin typeface="Arial" panose="020B0604020202020204" pitchFamily="34" charset="0"/>
                <a:cs typeface="Arial" panose="020B0604020202020204" pitchFamily="34" charset="0"/>
              </a:rPr>
              <a:t>BANKING</a:t>
            </a:r>
          </a:p>
        </p:txBody>
      </p:sp>
      <p:sp>
        <p:nvSpPr>
          <p:cNvPr id="3" name="Content Placeholder 2">
            <a:extLst>
              <a:ext uri="{FF2B5EF4-FFF2-40B4-BE49-F238E27FC236}">
                <a16:creationId xmlns:a16="http://schemas.microsoft.com/office/drawing/2014/main" id="{82EB5E0E-9E9D-4889-BB4F-4CF6F3388C50}"/>
              </a:ext>
            </a:extLst>
          </p:cNvPr>
          <p:cNvSpPr>
            <a:spLocks noGrp="1"/>
          </p:cNvSpPr>
          <p:nvPr>
            <p:ph idx="1"/>
          </p:nvPr>
        </p:nvSpPr>
        <p:spPr>
          <a:xfrm>
            <a:off x="95003" y="700644"/>
            <a:ext cx="12096997" cy="5792231"/>
          </a:xfrm>
        </p:spPr>
        <p:txBody>
          <a:bodyPr>
            <a:noAutofit/>
          </a:bodyPr>
          <a:lstStyle/>
          <a:p>
            <a:pPr algn="ctr">
              <a:lnSpc>
                <a:spcPct val="150000"/>
              </a:lnSpc>
            </a:pPr>
            <a:r>
              <a:rPr lang="en-ZA" sz="2000" dirty="0">
                <a:latin typeface="Baskerville" panose="02020502070401020303" pitchFamily="18" charset="0"/>
                <a:ea typeface="Baskerville" panose="02020502070401020303" pitchFamily="18" charset="0"/>
                <a:cs typeface="Arial" panose="020B0604020202020204" pitchFamily="34" charset="0"/>
              </a:rPr>
              <a:t>Banking is the business of protecting money for others. Banks lend this money, generating interest that creates profits for the bank and its customers.</a:t>
            </a:r>
          </a:p>
          <a:p>
            <a:pPr algn="ctr">
              <a:lnSpc>
                <a:spcPct val="150000"/>
              </a:lnSpc>
            </a:pPr>
            <a:r>
              <a:rPr lang="en-ZA" sz="2000" dirty="0">
                <a:latin typeface="Baskerville" panose="02020502070401020303" pitchFamily="18" charset="0"/>
                <a:ea typeface="Baskerville" panose="02020502070401020303" pitchFamily="18" charset="0"/>
                <a:cs typeface="Arial" panose="020B0604020202020204" pitchFamily="34" charset="0"/>
              </a:rPr>
              <a:t>A bank is a financial institution licensed to accept deposits and make loans. But they may also perform other financial services.</a:t>
            </a:r>
            <a:endParaRPr lang="en-ZA" sz="2000" b="1" dirty="0">
              <a:latin typeface="Baskerville" panose="02020502070401020303" pitchFamily="18" charset="0"/>
              <a:ea typeface="Baskerville" panose="02020502070401020303" pitchFamily="18" charset="0"/>
              <a:cs typeface="Arial" panose="020B0604020202020204" pitchFamily="34" charset="0"/>
            </a:endParaRPr>
          </a:p>
          <a:p>
            <a:pPr marL="0" indent="0">
              <a:buNone/>
            </a:pPr>
            <a:r>
              <a:rPr lang="en-ZA" sz="2000" b="1" dirty="0">
                <a:latin typeface="Baskerville" panose="02020502070401020303" pitchFamily="18" charset="0"/>
                <a:ea typeface="Baskerville" panose="02020502070401020303" pitchFamily="18" charset="0"/>
                <a:cs typeface="Arial" panose="020B0604020202020204" pitchFamily="34" charset="0"/>
              </a:rPr>
              <a:t>Common Types of Banks</a:t>
            </a:r>
          </a:p>
          <a:p>
            <a:pPr marL="0" indent="0">
              <a:buNone/>
            </a:pPr>
            <a:endParaRPr lang="en-ZA" sz="1050" b="1" dirty="0">
              <a:latin typeface="Baskerville" panose="02020502070401020303" pitchFamily="18" charset="0"/>
              <a:ea typeface="Baskerville" panose="02020502070401020303" pitchFamily="18" charset="0"/>
              <a:cs typeface="Arial" panose="020B0604020202020204" pitchFamily="34" charset="0"/>
            </a:endParaRPr>
          </a:p>
          <a:p>
            <a:pPr marL="889000" lvl="1" indent="-431800">
              <a:lnSpc>
                <a:spcPct val="100000"/>
              </a:lnSpc>
              <a:buClr>
                <a:srgbClr val="FF0000"/>
              </a:buClr>
              <a:buFont typeface="Wingdings" pitchFamily="2" charset="2"/>
              <a:buChar char="Ø"/>
            </a:pPr>
            <a:r>
              <a:rPr lang="en-ZA" sz="2000" dirty="0">
                <a:effectLst/>
                <a:latin typeface="Baskerville" panose="02020502070401020303" pitchFamily="18" charset="0"/>
                <a:ea typeface="Baskerville" panose="02020502070401020303" pitchFamily="18" charset="0"/>
                <a:cs typeface="Arial" panose="020B0604020202020204" pitchFamily="34" charset="0"/>
              </a:rPr>
              <a:t>Retail or Consumer Banks</a:t>
            </a:r>
          </a:p>
          <a:p>
            <a:pPr marL="889000" lvl="1" indent="-431800">
              <a:lnSpc>
                <a:spcPct val="100000"/>
              </a:lnSpc>
              <a:buClr>
                <a:srgbClr val="FF0000"/>
              </a:buClr>
              <a:buFont typeface="Wingdings" pitchFamily="2" charset="2"/>
              <a:buChar char="Ø"/>
            </a:pPr>
            <a:r>
              <a:rPr lang="en-ZA" sz="2000" dirty="0">
                <a:latin typeface="Baskerville" panose="02020502070401020303" pitchFamily="18" charset="0"/>
                <a:ea typeface="Baskerville" panose="02020502070401020303" pitchFamily="18" charset="0"/>
                <a:cs typeface="Arial" panose="020B0604020202020204" pitchFamily="34" charset="0"/>
              </a:rPr>
              <a:t>Credit Unions</a:t>
            </a:r>
          </a:p>
          <a:p>
            <a:pPr marL="889000" lvl="1" indent="-431800">
              <a:lnSpc>
                <a:spcPct val="100000"/>
              </a:lnSpc>
              <a:buClr>
                <a:srgbClr val="FF0000"/>
              </a:buClr>
              <a:buFont typeface="Wingdings" pitchFamily="2" charset="2"/>
              <a:buChar char="Ø"/>
            </a:pPr>
            <a:r>
              <a:rPr lang="en-ZA" sz="2000" dirty="0">
                <a:effectLst/>
                <a:latin typeface="Baskerville" panose="02020502070401020303" pitchFamily="18" charset="0"/>
                <a:ea typeface="Baskerville" panose="02020502070401020303" pitchFamily="18" charset="0"/>
                <a:cs typeface="Arial" panose="020B0604020202020204" pitchFamily="34" charset="0"/>
              </a:rPr>
              <a:t>Savings and Loan Associations</a:t>
            </a:r>
          </a:p>
          <a:p>
            <a:pPr marL="889000" lvl="1" indent="-431800">
              <a:lnSpc>
                <a:spcPct val="100000"/>
              </a:lnSpc>
              <a:buClr>
                <a:srgbClr val="FF0000"/>
              </a:buClr>
              <a:buFont typeface="Wingdings" pitchFamily="2" charset="2"/>
              <a:buChar char="Ø"/>
            </a:pPr>
            <a:r>
              <a:rPr lang="en-ZA" sz="2000" dirty="0">
                <a:effectLst/>
                <a:latin typeface="Baskerville" panose="02020502070401020303" pitchFamily="18" charset="0"/>
                <a:ea typeface="Baskerville" panose="02020502070401020303" pitchFamily="18" charset="0"/>
                <a:cs typeface="Arial" panose="020B0604020202020204" pitchFamily="34" charset="0"/>
              </a:rPr>
              <a:t>Commercial Banks</a:t>
            </a:r>
          </a:p>
          <a:p>
            <a:pPr marL="889000" lvl="1" indent="-431800">
              <a:lnSpc>
                <a:spcPct val="100000"/>
              </a:lnSpc>
              <a:buClr>
                <a:srgbClr val="FF0000"/>
              </a:buClr>
              <a:buFont typeface="Wingdings" pitchFamily="2" charset="2"/>
              <a:buChar char="Ø"/>
            </a:pPr>
            <a:r>
              <a:rPr lang="en-ZA" sz="2000" dirty="0">
                <a:effectLst/>
                <a:latin typeface="Baskerville" panose="02020502070401020303" pitchFamily="18" charset="0"/>
                <a:ea typeface="Baskerville" panose="02020502070401020303" pitchFamily="18" charset="0"/>
                <a:cs typeface="Arial" panose="020B0604020202020204" pitchFamily="34" charset="0"/>
              </a:rPr>
              <a:t>Community Development Banks</a:t>
            </a:r>
          </a:p>
          <a:p>
            <a:pPr marL="889000" lvl="1" indent="-431800">
              <a:lnSpc>
                <a:spcPct val="100000"/>
              </a:lnSpc>
              <a:buClr>
                <a:srgbClr val="FF0000"/>
              </a:buClr>
              <a:buFont typeface="Wingdings" pitchFamily="2" charset="2"/>
              <a:buChar char="Ø"/>
            </a:pPr>
            <a:r>
              <a:rPr lang="en-ZA" sz="2000" dirty="0">
                <a:latin typeface="Baskerville" panose="02020502070401020303" pitchFamily="18" charset="0"/>
                <a:ea typeface="Baskerville" panose="02020502070401020303" pitchFamily="18" charset="0"/>
                <a:cs typeface="Arial" panose="020B0604020202020204" pitchFamily="34" charset="0"/>
              </a:rPr>
              <a:t>Investment Banks</a:t>
            </a:r>
          </a:p>
          <a:p>
            <a:pPr marL="889000" lvl="1" indent="-431800">
              <a:lnSpc>
                <a:spcPct val="100000"/>
              </a:lnSpc>
              <a:buClr>
                <a:srgbClr val="FF0000"/>
              </a:buClr>
              <a:buFont typeface="Wingdings" pitchFamily="2" charset="2"/>
              <a:buChar char="Ø"/>
            </a:pPr>
            <a:r>
              <a:rPr lang="en-ZA" sz="2000" dirty="0">
                <a:latin typeface="Baskerville" panose="02020502070401020303" pitchFamily="18" charset="0"/>
                <a:ea typeface="Baskerville" panose="02020502070401020303" pitchFamily="18" charset="0"/>
                <a:cs typeface="Arial" panose="020B0604020202020204" pitchFamily="34" charset="0"/>
              </a:rPr>
              <a:t>Online-Only Banks</a:t>
            </a:r>
          </a:p>
        </p:txBody>
      </p:sp>
      <p:pic>
        <p:nvPicPr>
          <p:cNvPr id="4" name="Picture 3">
            <a:extLst>
              <a:ext uri="{FF2B5EF4-FFF2-40B4-BE49-F238E27FC236}">
                <a16:creationId xmlns:a16="http://schemas.microsoft.com/office/drawing/2014/main" id="{DCEE1E17-19CA-431E-9A3E-DBBF51C9CD6E}"/>
              </a:ext>
            </a:extLst>
          </p:cNvPr>
          <p:cNvPicPr>
            <a:picLocks noChangeAspect="1"/>
          </p:cNvPicPr>
          <p:nvPr/>
        </p:nvPicPr>
        <p:blipFill>
          <a:blip r:embed="rId2"/>
          <a:stretch>
            <a:fillRect/>
          </a:stretch>
        </p:blipFill>
        <p:spPr>
          <a:xfrm>
            <a:off x="7623958" y="3135249"/>
            <a:ext cx="4108925" cy="2459409"/>
          </a:xfrm>
          <a:prstGeom prst="rect">
            <a:avLst/>
          </a:prstGeom>
        </p:spPr>
      </p:pic>
    </p:spTree>
    <p:extLst>
      <p:ext uri="{BB962C8B-B14F-4D97-AF65-F5344CB8AC3E}">
        <p14:creationId xmlns:p14="http://schemas.microsoft.com/office/powerpoint/2010/main" val="398483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additive="base">
                                        <p:cTn id="2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 calcmode="lin" valueType="num">
                                      <p:cBhvr additive="base">
                                        <p:cTn id="3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 calcmode="lin" valueType="num">
                                      <p:cBhvr additive="base">
                                        <p:cTn id="3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 calcmode="lin" valueType="num">
                                      <p:cBhvr additive="base">
                                        <p:cTn id="4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501BA-C437-485D-B011-E37D9CD9494D}"/>
              </a:ext>
            </a:extLst>
          </p:cNvPr>
          <p:cNvSpPr>
            <a:spLocks noGrp="1"/>
          </p:cNvSpPr>
          <p:nvPr>
            <p:ph type="title"/>
          </p:nvPr>
        </p:nvSpPr>
        <p:spPr>
          <a:xfrm>
            <a:off x="743197" y="53398"/>
            <a:ext cx="10515600" cy="632402"/>
          </a:xfrm>
        </p:spPr>
        <p:txBody>
          <a:bodyPr>
            <a:normAutofit fontScale="90000"/>
          </a:bodyPr>
          <a:lstStyle/>
          <a:p>
            <a:pPr algn="ctr"/>
            <a:r>
              <a:rPr lang="en-ZA" b="1" dirty="0">
                <a:solidFill>
                  <a:srgbClr val="FF0000"/>
                </a:solidFill>
                <a:latin typeface="Arial" panose="020B0604020202020204" pitchFamily="34" charset="0"/>
                <a:cs typeface="Arial" panose="020B0604020202020204" pitchFamily="34" charset="0"/>
              </a:rPr>
              <a:t>LIST OF BANKS IN SOUTH AFRICA</a:t>
            </a:r>
          </a:p>
        </p:txBody>
      </p:sp>
      <p:sp>
        <p:nvSpPr>
          <p:cNvPr id="3" name="Content Placeholder 2">
            <a:extLst>
              <a:ext uri="{FF2B5EF4-FFF2-40B4-BE49-F238E27FC236}">
                <a16:creationId xmlns:a16="http://schemas.microsoft.com/office/drawing/2014/main" id="{D864F307-E94A-4F79-967D-EE27D051CB9C}"/>
              </a:ext>
            </a:extLst>
          </p:cNvPr>
          <p:cNvSpPr>
            <a:spLocks noGrp="1"/>
          </p:cNvSpPr>
          <p:nvPr>
            <p:ph idx="1"/>
          </p:nvPr>
        </p:nvSpPr>
        <p:spPr>
          <a:xfrm>
            <a:off x="520534" y="1016863"/>
            <a:ext cx="11671466" cy="5372062"/>
          </a:xfrm>
        </p:spPr>
        <p:txBody>
          <a:bodyPr>
            <a:normAutofit fontScale="85000" lnSpcReduction="20000"/>
          </a:bodyPr>
          <a:lstStyle/>
          <a:p>
            <a:pPr marL="0" indent="0">
              <a:buNone/>
            </a:pPr>
            <a:r>
              <a:rPr lang="en-ZA" sz="1800" b="1" dirty="0">
                <a:solidFill>
                  <a:schemeClr val="tx2"/>
                </a:solidFill>
                <a:latin typeface="Arial" panose="020B0604020202020204" pitchFamily="34" charset="0"/>
                <a:cs typeface="Arial" panose="020B0604020202020204" pitchFamily="34" charset="0"/>
              </a:rPr>
              <a:t>Some of the registered banks Locally controlled:</a:t>
            </a:r>
          </a:p>
          <a:p>
            <a:pPr marL="0" indent="0">
              <a:buNone/>
            </a:pPr>
            <a:endParaRPr lang="en-ZA" sz="1800" b="1" dirty="0">
              <a:solidFill>
                <a:schemeClr val="tx2"/>
              </a:solidFill>
              <a:latin typeface="Arial" panose="020B0604020202020204" pitchFamily="34" charset="0"/>
              <a:cs typeface="Arial" panose="020B0604020202020204" pitchFamily="34" charset="0"/>
            </a:endParaRPr>
          </a:p>
          <a:p>
            <a:pPr marL="319088" indent="-319088">
              <a:lnSpc>
                <a:spcPct val="120000"/>
              </a:lnSpc>
              <a:buClr>
                <a:srgbClr val="FF0000"/>
              </a:buClr>
              <a:buFont typeface="Wingdings" pitchFamily="2" charset="2"/>
              <a:buChar char="q"/>
            </a:pPr>
            <a:r>
              <a:rPr lang="en-ZA" sz="1800" dirty="0">
                <a:solidFill>
                  <a:schemeClr val="tx2"/>
                </a:solidFill>
                <a:latin typeface="Arial" panose="020B0604020202020204" pitchFamily="34" charset="0"/>
                <a:cs typeface="Arial" panose="020B0604020202020204" pitchFamily="34" charset="0"/>
              </a:rPr>
              <a:t>ABSA Bank Limited	</a:t>
            </a:r>
          </a:p>
          <a:p>
            <a:pPr marL="319088" indent="-319088">
              <a:lnSpc>
                <a:spcPct val="120000"/>
              </a:lnSpc>
              <a:buClr>
                <a:srgbClr val="FF0000"/>
              </a:buClr>
              <a:buFont typeface="Wingdings" pitchFamily="2" charset="2"/>
              <a:buChar char="q"/>
            </a:pPr>
            <a:r>
              <a:rPr lang="en-ZA" sz="1800" dirty="0">
                <a:solidFill>
                  <a:schemeClr val="tx2"/>
                </a:solidFill>
                <a:latin typeface="Arial" panose="020B0604020202020204" pitchFamily="34" charset="0"/>
                <a:cs typeface="Arial" panose="020B0604020202020204" pitchFamily="34" charset="0"/>
              </a:rPr>
              <a:t>African Bank Limited	</a:t>
            </a:r>
          </a:p>
          <a:p>
            <a:pPr marL="319088" indent="-319088">
              <a:lnSpc>
                <a:spcPct val="120000"/>
              </a:lnSpc>
              <a:buClr>
                <a:srgbClr val="FF0000"/>
              </a:buClr>
              <a:buFont typeface="Wingdings" pitchFamily="2" charset="2"/>
              <a:buChar char="q"/>
            </a:pPr>
            <a:r>
              <a:rPr lang="en-ZA" sz="1800" dirty="0">
                <a:solidFill>
                  <a:schemeClr val="tx2"/>
                </a:solidFill>
                <a:latin typeface="Arial" panose="020B0604020202020204" pitchFamily="34" charset="0"/>
                <a:cs typeface="Arial" panose="020B0604020202020204" pitchFamily="34" charset="0"/>
              </a:rPr>
              <a:t>Bidvest Bank Limited	</a:t>
            </a:r>
          </a:p>
          <a:p>
            <a:pPr marL="319088" indent="-319088">
              <a:lnSpc>
                <a:spcPct val="120000"/>
              </a:lnSpc>
              <a:buClr>
                <a:srgbClr val="FF0000"/>
              </a:buClr>
              <a:buFont typeface="Wingdings" pitchFamily="2" charset="2"/>
              <a:buChar char="q"/>
            </a:pPr>
            <a:r>
              <a:rPr lang="en-ZA" sz="1800" dirty="0">
                <a:solidFill>
                  <a:schemeClr val="tx2"/>
                </a:solidFill>
                <a:latin typeface="Arial" panose="020B0604020202020204" pitchFamily="34" charset="0"/>
                <a:cs typeface="Arial" panose="020B0604020202020204" pitchFamily="34" charset="0"/>
              </a:rPr>
              <a:t>Capitec Bank Limited	</a:t>
            </a:r>
          </a:p>
          <a:p>
            <a:pPr marL="319088" indent="-319088">
              <a:lnSpc>
                <a:spcPct val="120000"/>
              </a:lnSpc>
              <a:buClr>
                <a:srgbClr val="FF0000"/>
              </a:buClr>
              <a:buFont typeface="Wingdings" pitchFamily="2" charset="2"/>
              <a:buChar char="q"/>
            </a:pPr>
            <a:r>
              <a:rPr lang="en-ZA" sz="1800" dirty="0">
                <a:solidFill>
                  <a:schemeClr val="tx2"/>
                </a:solidFill>
                <a:latin typeface="Arial" panose="020B0604020202020204" pitchFamily="34" charset="0"/>
                <a:cs typeface="Arial" panose="020B0604020202020204" pitchFamily="34" charset="0"/>
              </a:rPr>
              <a:t>FirstRand Bank Limited	</a:t>
            </a:r>
          </a:p>
          <a:p>
            <a:pPr marL="319088" indent="-319088">
              <a:lnSpc>
                <a:spcPct val="120000"/>
              </a:lnSpc>
              <a:buClr>
                <a:srgbClr val="FF0000"/>
              </a:buClr>
              <a:buFont typeface="Wingdings" pitchFamily="2" charset="2"/>
              <a:buChar char="q"/>
            </a:pPr>
            <a:r>
              <a:rPr lang="en-ZA" sz="1800" dirty="0">
                <a:solidFill>
                  <a:schemeClr val="tx2"/>
                </a:solidFill>
                <a:latin typeface="Arial" panose="020B0604020202020204" pitchFamily="34" charset="0"/>
                <a:cs typeface="Arial" panose="020B0604020202020204" pitchFamily="34" charset="0"/>
              </a:rPr>
              <a:t>Grindrod Bank Limited	</a:t>
            </a:r>
          </a:p>
          <a:p>
            <a:pPr marL="319088" indent="-319088">
              <a:lnSpc>
                <a:spcPct val="120000"/>
              </a:lnSpc>
              <a:buClr>
                <a:srgbClr val="FF0000"/>
              </a:buClr>
              <a:buFont typeface="Wingdings" pitchFamily="2" charset="2"/>
              <a:buChar char="q"/>
            </a:pPr>
            <a:r>
              <a:rPr lang="en-ZA" sz="1800" dirty="0">
                <a:solidFill>
                  <a:schemeClr val="tx2"/>
                </a:solidFill>
                <a:latin typeface="Arial" panose="020B0604020202020204" pitchFamily="34" charset="0"/>
                <a:cs typeface="Arial" panose="020B0604020202020204" pitchFamily="34" charset="0"/>
              </a:rPr>
              <a:t>Imperial Bank Limited	</a:t>
            </a:r>
          </a:p>
          <a:p>
            <a:pPr marL="319088" indent="-319088">
              <a:lnSpc>
                <a:spcPct val="120000"/>
              </a:lnSpc>
              <a:buClr>
                <a:srgbClr val="FF0000"/>
              </a:buClr>
              <a:buFont typeface="Wingdings" pitchFamily="2" charset="2"/>
              <a:buChar char="q"/>
            </a:pPr>
            <a:r>
              <a:rPr lang="en-ZA" sz="1800" dirty="0">
                <a:solidFill>
                  <a:schemeClr val="tx2"/>
                </a:solidFill>
                <a:latin typeface="Arial" panose="020B0604020202020204" pitchFamily="34" charset="0"/>
                <a:cs typeface="Arial" panose="020B0604020202020204" pitchFamily="34" charset="0"/>
              </a:rPr>
              <a:t>Investec Bank Limited	</a:t>
            </a:r>
          </a:p>
          <a:p>
            <a:pPr marL="319088" indent="-319088">
              <a:lnSpc>
                <a:spcPct val="120000"/>
              </a:lnSpc>
              <a:buClr>
                <a:srgbClr val="FF0000"/>
              </a:buClr>
              <a:buFont typeface="Wingdings" pitchFamily="2" charset="2"/>
              <a:buChar char="q"/>
            </a:pPr>
            <a:r>
              <a:rPr lang="en-ZA" sz="1800" dirty="0">
                <a:solidFill>
                  <a:schemeClr val="tx2"/>
                </a:solidFill>
                <a:latin typeface="Arial" panose="020B0604020202020204" pitchFamily="34" charset="0"/>
                <a:cs typeface="Arial" panose="020B0604020202020204" pitchFamily="34" charset="0"/>
              </a:rPr>
              <a:t>Nedbank Limited	</a:t>
            </a:r>
          </a:p>
          <a:p>
            <a:pPr marL="319088" indent="-319088">
              <a:lnSpc>
                <a:spcPct val="120000"/>
              </a:lnSpc>
              <a:buClr>
                <a:srgbClr val="FF0000"/>
              </a:buClr>
              <a:buFont typeface="Wingdings" pitchFamily="2" charset="2"/>
              <a:buChar char="q"/>
            </a:pPr>
            <a:r>
              <a:rPr lang="en-ZA" sz="1800" dirty="0">
                <a:solidFill>
                  <a:schemeClr val="tx2"/>
                </a:solidFill>
                <a:latin typeface="Arial" panose="020B0604020202020204" pitchFamily="34" charset="0"/>
                <a:cs typeface="Arial" panose="020B0604020202020204" pitchFamily="34" charset="0"/>
              </a:rPr>
              <a:t>Regal Treasury Private Bank Limited (In liquidation)	</a:t>
            </a:r>
          </a:p>
          <a:p>
            <a:pPr marL="319088" indent="-319088">
              <a:lnSpc>
                <a:spcPct val="120000"/>
              </a:lnSpc>
              <a:buClr>
                <a:srgbClr val="FF0000"/>
              </a:buClr>
              <a:buFont typeface="Wingdings" pitchFamily="2" charset="2"/>
              <a:buChar char="q"/>
            </a:pPr>
            <a:r>
              <a:rPr lang="en-ZA" sz="1800" dirty="0" err="1">
                <a:solidFill>
                  <a:schemeClr val="tx2"/>
                </a:solidFill>
                <a:latin typeface="Arial" panose="020B0604020202020204" pitchFamily="34" charset="0"/>
                <a:cs typeface="Arial" panose="020B0604020202020204" pitchFamily="34" charset="0"/>
              </a:rPr>
              <a:t>Sasfin</a:t>
            </a:r>
            <a:r>
              <a:rPr lang="en-ZA" sz="1800" dirty="0">
                <a:solidFill>
                  <a:schemeClr val="tx2"/>
                </a:solidFill>
                <a:latin typeface="Arial" panose="020B0604020202020204" pitchFamily="34" charset="0"/>
                <a:cs typeface="Arial" panose="020B0604020202020204" pitchFamily="34" charset="0"/>
              </a:rPr>
              <a:t> Bank Limited	</a:t>
            </a:r>
          </a:p>
          <a:p>
            <a:pPr marL="319088" indent="-319088">
              <a:lnSpc>
                <a:spcPct val="120000"/>
              </a:lnSpc>
              <a:buClr>
                <a:srgbClr val="FF0000"/>
              </a:buClr>
              <a:buFont typeface="Wingdings" pitchFamily="2" charset="2"/>
              <a:buChar char="q"/>
            </a:pPr>
            <a:r>
              <a:rPr lang="en-ZA" sz="1800" dirty="0" err="1">
                <a:solidFill>
                  <a:schemeClr val="tx2"/>
                </a:solidFill>
                <a:latin typeface="Arial" panose="020B0604020202020204" pitchFamily="34" charset="0"/>
                <a:cs typeface="Arial" panose="020B0604020202020204" pitchFamily="34" charset="0"/>
              </a:rPr>
              <a:t>Teba</a:t>
            </a:r>
            <a:r>
              <a:rPr lang="en-ZA" sz="1800" dirty="0">
                <a:solidFill>
                  <a:schemeClr val="tx2"/>
                </a:solidFill>
                <a:latin typeface="Arial" panose="020B0604020202020204" pitchFamily="34" charset="0"/>
                <a:cs typeface="Arial" panose="020B0604020202020204" pitchFamily="34" charset="0"/>
              </a:rPr>
              <a:t> Bank Limited	</a:t>
            </a:r>
          </a:p>
          <a:p>
            <a:pPr marL="319088" indent="-319088">
              <a:lnSpc>
                <a:spcPct val="120000"/>
              </a:lnSpc>
              <a:buClr>
                <a:srgbClr val="FF0000"/>
              </a:buClr>
              <a:buFont typeface="Wingdings" pitchFamily="2" charset="2"/>
              <a:buChar char="q"/>
            </a:pPr>
            <a:r>
              <a:rPr lang="en-ZA" sz="1800" dirty="0">
                <a:solidFill>
                  <a:schemeClr val="tx2"/>
                </a:solidFill>
                <a:latin typeface="Arial" panose="020B0604020202020204" pitchFamily="34" charset="0"/>
                <a:cs typeface="Arial" panose="020B0604020202020204" pitchFamily="34" charset="0"/>
              </a:rPr>
              <a:t>The Standard Bank of South Africa Limited	</a:t>
            </a:r>
          </a:p>
          <a:p>
            <a:pPr marL="355600" indent="-355600">
              <a:lnSpc>
                <a:spcPct val="150000"/>
              </a:lnSpc>
              <a:buClr>
                <a:srgbClr val="FF0000"/>
              </a:buClr>
              <a:buFont typeface="Wingdings" pitchFamily="2" charset="2"/>
              <a:buChar char="q"/>
            </a:pPr>
            <a:endParaRPr lang="en-ZA" sz="1800" dirty="0">
              <a:solidFill>
                <a:schemeClr val="tx2"/>
              </a:solidFill>
              <a:latin typeface="Arial" panose="020B0604020202020204" pitchFamily="34" charset="0"/>
              <a:cs typeface="Arial" panose="020B0604020202020204" pitchFamily="34" charset="0"/>
            </a:endParaRPr>
          </a:p>
          <a:p>
            <a:pPr marL="0" indent="0">
              <a:buNone/>
            </a:pPr>
            <a:endParaRPr lang="en-ZA" sz="1800" dirty="0">
              <a:solidFill>
                <a:schemeClr val="tx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51A7BCE-79AC-E64E-A299-71CB34F38B88}"/>
              </a:ext>
            </a:extLst>
          </p:cNvPr>
          <p:cNvPicPr>
            <a:picLocks noChangeAspect="1"/>
          </p:cNvPicPr>
          <p:nvPr/>
        </p:nvPicPr>
        <p:blipFill>
          <a:blip r:embed="rId2"/>
          <a:stretch>
            <a:fillRect/>
          </a:stretch>
        </p:blipFill>
        <p:spPr>
          <a:xfrm>
            <a:off x="3197251" y="2415454"/>
            <a:ext cx="8362950" cy="1600200"/>
          </a:xfrm>
          <a:prstGeom prst="rect">
            <a:avLst/>
          </a:prstGeom>
        </p:spPr>
      </p:pic>
    </p:spTree>
    <p:extLst>
      <p:ext uri="{BB962C8B-B14F-4D97-AF65-F5344CB8AC3E}">
        <p14:creationId xmlns:p14="http://schemas.microsoft.com/office/powerpoint/2010/main" val="232986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3" end="3"/>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4" end="4"/>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p:cTn id="2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5" end="5"/>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p:cTn id="27"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6" end="6"/>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p:cTn id="32"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7" end="7"/>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p:cTn id="37"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8" end="8"/>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calcmode="lin" valueType="num">
                                      <p:cBhvr>
                                        <p:cTn id="42"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9" end="9"/>
                                            </p:txEl>
                                          </p:spTgt>
                                        </p:tgtEl>
                                      </p:cBhvr>
                                    </p:animEffect>
                                  </p:childTnLst>
                                </p:cTn>
                              </p:par>
                              <p:par>
                                <p:cTn id="45" presetID="55"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p:cTn id="47"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48"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10" end="10"/>
                                            </p:txEl>
                                          </p:spTgt>
                                        </p:tgtEl>
                                      </p:cBhvr>
                                    </p:animEffect>
                                  </p:childTnLst>
                                </p:cTn>
                              </p:par>
                              <p:par>
                                <p:cTn id="50" presetID="55" presetClass="entr" presetSubtype="0" fill="hold" nodeType="with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 calcmode="lin" valueType="num">
                                      <p:cBhvr>
                                        <p:cTn id="52" dur="1000" fill="hold"/>
                                        <p:tgtEl>
                                          <p:spTgt spid="3">
                                            <p:txEl>
                                              <p:pRg st="11" end="11"/>
                                            </p:txEl>
                                          </p:spTgt>
                                        </p:tgtEl>
                                        <p:attrNameLst>
                                          <p:attrName>ppt_w</p:attrName>
                                        </p:attrNameLst>
                                      </p:cBhvr>
                                      <p:tavLst>
                                        <p:tav tm="0">
                                          <p:val>
                                            <p:strVal val="#ppt_w*0.70"/>
                                          </p:val>
                                        </p:tav>
                                        <p:tav tm="100000">
                                          <p:val>
                                            <p:strVal val="#ppt_w"/>
                                          </p:val>
                                        </p:tav>
                                      </p:tavLst>
                                    </p:anim>
                                    <p:anim calcmode="lin" valueType="num">
                                      <p:cBhvr>
                                        <p:cTn id="53" dur="1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54" dur="1000"/>
                                        <p:tgtEl>
                                          <p:spTgt spid="3">
                                            <p:txEl>
                                              <p:pRg st="11" end="11"/>
                                            </p:txEl>
                                          </p:spTgt>
                                        </p:tgtEl>
                                      </p:cBhvr>
                                    </p:animEffect>
                                  </p:childTnLst>
                                </p:cTn>
                              </p:par>
                              <p:par>
                                <p:cTn id="55" presetID="55" presetClass="entr" presetSubtype="0"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p:cTn id="57" dur="1000" fill="hold"/>
                                        <p:tgtEl>
                                          <p:spTgt spid="3">
                                            <p:txEl>
                                              <p:pRg st="12" end="12"/>
                                            </p:txEl>
                                          </p:spTgt>
                                        </p:tgtEl>
                                        <p:attrNameLst>
                                          <p:attrName>ppt_w</p:attrName>
                                        </p:attrNameLst>
                                      </p:cBhvr>
                                      <p:tavLst>
                                        <p:tav tm="0">
                                          <p:val>
                                            <p:strVal val="#ppt_w*0.70"/>
                                          </p:val>
                                        </p:tav>
                                        <p:tav tm="100000">
                                          <p:val>
                                            <p:strVal val="#ppt_w"/>
                                          </p:val>
                                        </p:tav>
                                      </p:tavLst>
                                    </p:anim>
                                    <p:anim calcmode="lin" valueType="num">
                                      <p:cBhvr>
                                        <p:cTn id="58" dur="1000" fill="hold"/>
                                        <p:tgtEl>
                                          <p:spTgt spid="3">
                                            <p:txEl>
                                              <p:pRg st="12" end="12"/>
                                            </p:txEl>
                                          </p:spTgt>
                                        </p:tgtEl>
                                        <p:attrNameLst>
                                          <p:attrName>ppt_h</p:attrName>
                                        </p:attrNameLst>
                                      </p:cBhvr>
                                      <p:tavLst>
                                        <p:tav tm="0">
                                          <p:val>
                                            <p:strVal val="#ppt_h"/>
                                          </p:val>
                                        </p:tav>
                                        <p:tav tm="100000">
                                          <p:val>
                                            <p:strVal val="#ppt_h"/>
                                          </p:val>
                                        </p:tav>
                                      </p:tavLst>
                                    </p:anim>
                                    <p:animEffect transition="in" filter="fade">
                                      <p:cBhvr>
                                        <p:cTn id="59" dur="1000"/>
                                        <p:tgtEl>
                                          <p:spTgt spid="3">
                                            <p:txEl>
                                              <p:pRg st="12" end="12"/>
                                            </p:txEl>
                                          </p:spTgt>
                                        </p:tgtEl>
                                      </p:cBhvr>
                                    </p:animEffect>
                                  </p:childTnLst>
                                </p:cTn>
                              </p:par>
                              <p:par>
                                <p:cTn id="60" presetID="55" presetClass="entr" presetSubtype="0" fill="hold" nodeType="with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 calcmode="lin" valueType="num">
                                      <p:cBhvr>
                                        <p:cTn id="62" dur="1000" fill="hold"/>
                                        <p:tgtEl>
                                          <p:spTgt spid="3">
                                            <p:txEl>
                                              <p:pRg st="13" end="13"/>
                                            </p:txEl>
                                          </p:spTgt>
                                        </p:tgtEl>
                                        <p:attrNameLst>
                                          <p:attrName>ppt_w</p:attrName>
                                        </p:attrNameLst>
                                      </p:cBhvr>
                                      <p:tavLst>
                                        <p:tav tm="0">
                                          <p:val>
                                            <p:strVal val="#ppt_w*0.70"/>
                                          </p:val>
                                        </p:tav>
                                        <p:tav tm="100000">
                                          <p:val>
                                            <p:strVal val="#ppt_w"/>
                                          </p:val>
                                        </p:tav>
                                      </p:tavLst>
                                    </p:anim>
                                    <p:anim calcmode="lin" valueType="num">
                                      <p:cBhvr>
                                        <p:cTn id="63" dur="1000" fill="hold"/>
                                        <p:tgtEl>
                                          <p:spTgt spid="3">
                                            <p:txEl>
                                              <p:pRg st="13" end="13"/>
                                            </p:txEl>
                                          </p:spTgt>
                                        </p:tgtEl>
                                        <p:attrNameLst>
                                          <p:attrName>ppt_h</p:attrName>
                                        </p:attrNameLst>
                                      </p:cBhvr>
                                      <p:tavLst>
                                        <p:tav tm="0">
                                          <p:val>
                                            <p:strVal val="#ppt_h"/>
                                          </p:val>
                                        </p:tav>
                                        <p:tav tm="100000">
                                          <p:val>
                                            <p:strVal val="#ppt_h"/>
                                          </p:val>
                                        </p:tav>
                                      </p:tavLst>
                                    </p:anim>
                                    <p:animEffect transition="in" filter="fade">
                                      <p:cBhvr>
                                        <p:cTn id="64" dur="1000"/>
                                        <p:tgtEl>
                                          <p:spTgt spid="3">
                                            <p:txEl>
                                              <p:pRg st="13" end="13"/>
                                            </p:txEl>
                                          </p:spTgt>
                                        </p:tgtEl>
                                      </p:cBhvr>
                                    </p:animEffect>
                                  </p:childTnLst>
                                </p:cTn>
                              </p:par>
                              <p:par>
                                <p:cTn id="65" presetID="55" presetClass="entr" presetSubtype="0" fill="hold" nodeType="with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 calcmode="lin" valueType="num">
                                      <p:cBhvr>
                                        <p:cTn id="67" dur="1000" fill="hold"/>
                                        <p:tgtEl>
                                          <p:spTgt spid="3">
                                            <p:txEl>
                                              <p:pRg st="14" end="14"/>
                                            </p:txEl>
                                          </p:spTgt>
                                        </p:tgtEl>
                                        <p:attrNameLst>
                                          <p:attrName>ppt_w</p:attrName>
                                        </p:attrNameLst>
                                      </p:cBhvr>
                                      <p:tavLst>
                                        <p:tav tm="0">
                                          <p:val>
                                            <p:strVal val="#ppt_w*0.70"/>
                                          </p:val>
                                        </p:tav>
                                        <p:tav tm="100000">
                                          <p:val>
                                            <p:strVal val="#ppt_w"/>
                                          </p:val>
                                        </p:tav>
                                      </p:tavLst>
                                    </p:anim>
                                    <p:anim calcmode="lin" valueType="num">
                                      <p:cBhvr>
                                        <p:cTn id="68" dur="1000" fill="hold"/>
                                        <p:tgtEl>
                                          <p:spTgt spid="3">
                                            <p:txEl>
                                              <p:pRg st="14" end="14"/>
                                            </p:txEl>
                                          </p:spTgt>
                                        </p:tgtEl>
                                        <p:attrNameLst>
                                          <p:attrName>ppt_h</p:attrName>
                                        </p:attrNameLst>
                                      </p:cBhvr>
                                      <p:tavLst>
                                        <p:tav tm="0">
                                          <p:val>
                                            <p:strVal val="#ppt_h"/>
                                          </p:val>
                                        </p:tav>
                                        <p:tav tm="100000">
                                          <p:val>
                                            <p:strVal val="#ppt_h"/>
                                          </p:val>
                                        </p:tav>
                                      </p:tavLst>
                                    </p:anim>
                                    <p:animEffect transition="in" filter="fade">
                                      <p:cBhvr>
                                        <p:cTn id="69" dur="1000"/>
                                        <p:tgtEl>
                                          <p:spTgt spid="3">
                                            <p:txEl>
                                              <p:pRg st="14" end="1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nodeType="clickEffect">
                                  <p:stCondLst>
                                    <p:cond delay="0"/>
                                  </p:stCondLst>
                                  <p:childTnLst>
                                    <p:set>
                                      <p:cBhvr>
                                        <p:cTn id="73" dur="1" fill="hold">
                                          <p:stCondLst>
                                            <p:cond delay="0"/>
                                          </p:stCondLst>
                                        </p:cTn>
                                        <p:tgtEl>
                                          <p:spTgt spid="3">
                                            <p:txEl>
                                              <p:pRg st="2" end="2"/>
                                            </p:txEl>
                                          </p:spTgt>
                                        </p:tgtEl>
                                        <p:attrNameLst>
                                          <p:attrName>style.visibility</p:attrName>
                                        </p:attrNameLst>
                                      </p:cBhvr>
                                      <p:to>
                                        <p:strVal val="visible"/>
                                      </p:to>
                                    </p:set>
                                    <p:animEffect transition="in" filter="checkerboard(across)">
                                      <p:cBhvr>
                                        <p:cTn id="74" dur="500"/>
                                        <p:tgtEl>
                                          <p:spTgt spid="3">
                                            <p:txEl>
                                              <p:pRg st="2" end="2"/>
                                            </p:txEl>
                                          </p:spTgt>
                                        </p:tgtEl>
                                      </p:cBhvr>
                                    </p:animEffect>
                                  </p:childTnLst>
                                </p:cTn>
                              </p:par>
                              <p:par>
                                <p:cTn id="75" presetID="5" presetClass="entr" presetSubtype="10" fill="hold" nodeType="withEffect">
                                  <p:stCondLst>
                                    <p:cond delay="0"/>
                                  </p:stCondLst>
                                  <p:childTnLst>
                                    <p:set>
                                      <p:cBhvr>
                                        <p:cTn id="7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7" dur="500"/>
                                        <p:tgtEl>
                                          <p:spTgt spid="3">
                                            <p:txEl>
                                              <p:pRg st="3" end="3"/>
                                            </p:txEl>
                                          </p:spTgt>
                                        </p:tgtEl>
                                      </p:cBhvr>
                                    </p:animEffect>
                                  </p:childTnLst>
                                </p:cTn>
                              </p:par>
                              <p:par>
                                <p:cTn id="78" presetID="5" presetClass="entr" presetSubtype="10" fill="hold" nodeType="withEffect">
                                  <p:stCondLst>
                                    <p:cond delay="0"/>
                                  </p:stCondLst>
                                  <p:childTnLst>
                                    <p:set>
                                      <p:cBhvr>
                                        <p:cTn id="79" dur="1" fill="hold">
                                          <p:stCondLst>
                                            <p:cond delay="0"/>
                                          </p:stCondLst>
                                        </p:cTn>
                                        <p:tgtEl>
                                          <p:spTgt spid="3">
                                            <p:txEl>
                                              <p:pRg st="4" end="4"/>
                                            </p:txEl>
                                          </p:spTgt>
                                        </p:tgtEl>
                                        <p:attrNameLst>
                                          <p:attrName>style.visibility</p:attrName>
                                        </p:attrNameLst>
                                      </p:cBhvr>
                                      <p:to>
                                        <p:strVal val="visible"/>
                                      </p:to>
                                    </p:set>
                                    <p:animEffect transition="in" filter="checkerboard(across)">
                                      <p:cBhvr>
                                        <p:cTn id="80" dur="500"/>
                                        <p:tgtEl>
                                          <p:spTgt spid="3">
                                            <p:txEl>
                                              <p:pRg st="4" end="4"/>
                                            </p:txEl>
                                          </p:spTgt>
                                        </p:tgtEl>
                                      </p:cBhvr>
                                    </p:animEffect>
                                  </p:childTnLst>
                                </p:cTn>
                              </p:par>
                              <p:par>
                                <p:cTn id="81" presetID="5" presetClass="entr" presetSubtype="10" fill="hold" nodeType="withEffect">
                                  <p:stCondLst>
                                    <p:cond delay="0"/>
                                  </p:stCondLst>
                                  <p:childTnLst>
                                    <p:set>
                                      <p:cBhvr>
                                        <p:cTn id="82" dur="1" fill="hold">
                                          <p:stCondLst>
                                            <p:cond delay="0"/>
                                          </p:stCondLst>
                                        </p:cTn>
                                        <p:tgtEl>
                                          <p:spTgt spid="3">
                                            <p:txEl>
                                              <p:pRg st="5" end="5"/>
                                            </p:txEl>
                                          </p:spTgt>
                                        </p:tgtEl>
                                        <p:attrNameLst>
                                          <p:attrName>style.visibility</p:attrName>
                                        </p:attrNameLst>
                                      </p:cBhvr>
                                      <p:to>
                                        <p:strVal val="visible"/>
                                      </p:to>
                                    </p:set>
                                    <p:animEffect transition="in" filter="checkerboard(across)">
                                      <p:cBhvr>
                                        <p:cTn id="83" dur="500"/>
                                        <p:tgtEl>
                                          <p:spTgt spid="3">
                                            <p:txEl>
                                              <p:pRg st="5" end="5"/>
                                            </p:txEl>
                                          </p:spTgt>
                                        </p:tgtEl>
                                      </p:cBhvr>
                                    </p:animEffect>
                                  </p:childTnLst>
                                </p:cTn>
                              </p:par>
                              <p:par>
                                <p:cTn id="84" presetID="5" presetClass="entr" presetSubtype="10" fill="hold" nodeType="withEffect">
                                  <p:stCondLst>
                                    <p:cond delay="0"/>
                                  </p:stCondLst>
                                  <p:childTnLst>
                                    <p:set>
                                      <p:cBhvr>
                                        <p:cTn id="85" dur="1" fill="hold">
                                          <p:stCondLst>
                                            <p:cond delay="0"/>
                                          </p:stCondLst>
                                        </p:cTn>
                                        <p:tgtEl>
                                          <p:spTgt spid="3">
                                            <p:txEl>
                                              <p:pRg st="6" end="6"/>
                                            </p:txEl>
                                          </p:spTgt>
                                        </p:tgtEl>
                                        <p:attrNameLst>
                                          <p:attrName>style.visibility</p:attrName>
                                        </p:attrNameLst>
                                      </p:cBhvr>
                                      <p:to>
                                        <p:strVal val="visible"/>
                                      </p:to>
                                    </p:set>
                                    <p:animEffect transition="in" filter="checkerboard(across)">
                                      <p:cBhvr>
                                        <p:cTn id="86" dur="500"/>
                                        <p:tgtEl>
                                          <p:spTgt spid="3">
                                            <p:txEl>
                                              <p:pRg st="6" end="6"/>
                                            </p:txEl>
                                          </p:spTgt>
                                        </p:tgtEl>
                                      </p:cBhvr>
                                    </p:animEffect>
                                  </p:childTnLst>
                                </p:cTn>
                              </p:par>
                              <p:par>
                                <p:cTn id="87" presetID="5" presetClass="entr" presetSubtype="10" fill="hold" nodeType="withEffect">
                                  <p:stCondLst>
                                    <p:cond delay="0"/>
                                  </p:stCondLst>
                                  <p:childTnLst>
                                    <p:set>
                                      <p:cBhvr>
                                        <p:cTn id="88" dur="1" fill="hold">
                                          <p:stCondLst>
                                            <p:cond delay="0"/>
                                          </p:stCondLst>
                                        </p:cTn>
                                        <p:tgtEl>
                                          <p:spTgt spid="3">
                                            <p:txEl>
                                              <p:pRg st="7" end="7"/>
                                            </p:txEl>
                                          </p:spTgt>
                                        </p:tgtEl>
                                        <p:attrNameLst>
                                          <p:attrName>style.visibility</p:attrName>
                                        </p:attrNameLst>
                                      </p:cBhvr>
                                      <p:to>
                                        <p:strVal val="visible"/>
                                      </p:to>
                                    </p:set>
                                    <p:animEffect transition="in" filter="checkerboard(across)">
                                      <p:cBhvr>
                                        <p:cTn id="89" dur="500"/>
                                        <p:tgtEl>
                                          <p:spTgt spid="3">
                                            <p:txEl>
                                              <p:pRg st="7" end="7"/>
                                            </p:txEl>
                                          </p:spTgt>
                                        </p:tgtEl>
                                      </p:cBhvr>
                                    </p:animEffect>
                                  </p:childTnLst>
                                </p:cTn>
                              </p:par>
                              <p:par>
                                <p:cTn id="90" presetID="5" presetClass="entr" presetSubtype="10" fill="hold" nodeType="withEffect">
                                  <p:stCondLst>
                                    <p:cond delay="0"/>
                                  </p:stCondLst>
                                  <p:childTnLst>
                                    <p:set>
                                      <p:cBhvr>
                                        <p:cTn id="91" dur="1" fill="hold">
                                          <p:stCondLst>
                                            <p:cond delay="0"/>
                                          </p:stCondLst>
                                        </p:cTn>
                                        <p:tgtEl>
                                          <p:spTgt spid="3">
                                            <p:txEl>
                                              <p:pRg st="8" end="8"/>
                                            </p:txEl>
                                          </p:spTgt>
                                        </p:tgtEl>
                                        <p:attrNameLst>
                                          <p:attrName>style.visibility</p:attrName>
                                        </p:attrNameLst>
                                      </p:cBhvr>
                                      <p:to>
                                        <p:strVal val="visible"/>
                                      </p:to>
                                    </p:set>
                                    <p:animEffect transition="in" filter="checkerboard(across)">
                                      <p:cBhvr>
                                        <p:cTn id="92" dur="500"/>
                                        <p:tgtEl>
                                          <p:spTgt spid="3">
                                            <p:txEl>
                                              <p:pRg st="8" end="8"/>
                                            </p:txEl>
                                          </p:spTgt>
                                        </p:tgtEl>
                                      </p:cBhvr>
                                    </p:animEffect>
                                  </p:childTnLst>
                                </p:cTn>
                              </p:par>
                              <p:par>
                                <p:cTn id="93" presetID="5" presetClass="entr" presetSubtype="10" fill="hold" nodeType="withEffect">
                                  <p:stCondLst>
                                    <p:cond delay="0"/>
                                  </p:stCondLst>
                                  <p:childTnLst>
                                    <p:set>
                                      <p:cBhvr>
                                        <p:cTn id="94" dur="1" fill="hold">
                                          <p:stCondLst>
                                            <p:cond delay="0"/>
                                          </p:stCondLst>
                                        </p:cTn>
                                        <p:tgtEl>
                                          <p:spTgt spid="3">
                                            <p:txEl>
                                              <p:pRg st="9" end="9"/>
                                            </p:txEl>
                                          </p:spTgt>
                                        </p:tgtEl>
                                        <p:attrNameLst>
                                          <p:attrName>style.visibility</p:attrName>
                                        </p:attrNameLst>
                                      </p:cBhvr>
                                      <p:to>
                                        <p:strVal val="visible"/>
                                      </p:to>
                                    </p:set>
                                    <p:animEffect transition="in" filter="checkerboard(across)">
                                      <p:cBhvr>
                                        <p:cTn id="95" dur="500"/>
                                        <p:tgtEl>
                                          <p:spTgt spid="3">
                                            <p:txEl>
                                              <p:pRg st="9" end="9"/>
                                            </p:txEl>
                                          </p:spTgt>
                                        </p:tgtEl>
                                      </p:cBhvr>
                                    </p:animEffect>
                                  </p:childTnLst>
                                </p:cTn>
                              </p:par>
                              <p:par>
                                <p:cTn id="96" presetID="5" presetClass="entr" presetSubtype="10" fill="hold" nodeType="withEffect">
                                  <p:stCondLst>
                                    <p:cond delay="0"/>
                                  </p:stCondLst>
                                  <p:childTnLst>
                                    <p:set>
                                      <p:cBhvr>
                                        <p:cTn id="97"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98" dur="500"/>
                                        <p:tgtEl>
                                          <p:spTgt spid="3">
                                            <p:txEl>
                                              <p:pRg st="10" end="10"/>
                                            </p:txEl>
                                          </p:spTgt>
                                        </p:tgtEl>
                                      </p:cBhvr>
                                    </p:animEffect>
                                  </p:childTnLst>
                                </p:cTn>
                              </p:par>
                              <p:par>
                                <p:cTn id="99" presetID="5" presetClass="entr" presetSubtype="10" fill="hold" nodeType="withEffect">
                                  <p:stCondLst>
                                    <p:cond delay="0"/>
                                  </p:stCondLst>
                                  <p:childTnLst>
                                    <p:set>
                                      <p:cBhvr>
                                        <p:cTn id="100"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101" dur="500"/>
                                        <p:tgtEl>
                                          <p:spTgt spid="3">
                                            <p:txEl>
                                              <p:pRg st="11" end="11"/>
                                            </p:txEl>
                                          </p:spTgt>
                                        </p:tgtEl>
                                      </p:cBhvr>
                                    </p:animEffect>
                                  </p:childTnLst>
                                </p:cTn>
                              </p:par>
                              <p:par>
                                <p:cTn id="102" presetID="5" presetClass="entr" presetSubtype="10" fill="hold" nodeType="withEffect">
                                  <p:stCondLst>
                                    <p:cond delay="0"/>
                                  </p:stCondLst>
                                  <p:childTnLst>
                                    <p:set>
                                      <p:cBhvr>
                                        <p:cTn id="103"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104" dur="500"/>
                                        <p:tgtEl>
                                          <p:spTgt spid="3">
                                            <p:txEl>
                                              <p:pRg st="12" end="12"/>
                                            </p:txEl>
                                          </p:spTgt>
                                        </p:tgtEl>
                                      </p:cBhvr>
                                    </p:animEffect>
                                  </p:childTnLst>
                                </p:cTn>
                              </p:par>
                              <p:par>
                                <p:cTn id="105" presetID="5" presetClass="entr" presetSubtype="10" fill="hold" nodeType="withEffect">
                                  <p:stCondLst>
                                    <p:cond delay="0"/>
                                  </p:stCondLst>
                                  <p:childTnLst>
                                    <p:set>
                                      <p:cBhvr>
                                        <p:cTn id="106"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107" dur="500"/>
                                        <p:tgtEl>
                                          <p:spTgt spid="3">
                                            <p:txEl>
                                              <p:pRg st="13" end="13"/>
                                            </p:txEl>
                                          </p:spTgt>
                                        </p:tgtEl>
                                      </p:cBhvr>
                                    </p:animEffect>
                                  </p:childTnLst>
                                </p:cTn>
                              </p:par>
                              <p:par>
                                <p:cTn id="108" presetID="5" presetClass="entr" presetSubtype="10" fill="hold" nodeType="withEffect">
                                  <p:stCondLst>
                                    <p:cond delay="0"/>
                                  </p:stCondLst>
                                  <p:childTnLst>
                                    <p:set>
                                      <p:cBhvr>
                                        <p:cTn id="109"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11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E47B-F860-4D69-9C76-30DBE223CCF6}"/>
              </a:ext>
            </a:extLst>
          </p:cNvPr>
          <p:cNvSpPr>
            <a:spLocks noGrp="1"/>
          </p:cNvSpPr>
          <p:nvPr>
            <p:ph type="title"/>
          </p:nvPr>
        </p:nvSpPr>
        <p:spPr>
          <a:xfrm>
            <a:off x="838200" y="0"/>
            <a:ext cx="10515600" cy="478023"/>
          </a:xfrm>
        </p:spPr>
        <p:txBody>
          <a:bodyPr>
            <a:normAutofit fontScale="90000"/>
          </a:bodyPr>
          <a:lstStyle/>
          <a:p>
            <a:pPr algn="ctr"/>
            <a:r>
              <a:rPr lang="en-ZA" b="1" dirty="0">
                <a:solidFill>
                  <a:srgbClr val="FF0000"/>
                </a:solidFill>
                <a:latin typeface="Arial" panose="020B0604020202020204" pitchFamily="34" charset="0"/>
                <a:cs typeface="Arial" panose="020B0604020202020204" pitchFamily="34" charset="0"/>
              </a:rPr>
              <a:t>INSURANCE FOR BUSINESS </a:t>
            </a:r>
          </a:p>
        </p:txBody>
      </p:sp>
      <p:sp>
        <p:nvSpPr>
          <p:cNvPr id="3" name="Content Placeholder 2">
            <a:extLst>
              <a:ext uri="{FF2B5EF4-FFF2-40B4-BE49-F238E27FC236}">
                <a16:creationId xmlns:a16="http://schemas.microsoft.com/office/drawing/2014/main" id="{2EA2B07E-A849-4096-8D7F-516A8CD13485}"/>
              </a:ext>
            </a:extLst>
          </p:cNvPr>
          <p:cNvSpPr>
            <a:spLocks noGrp="1"/>
          </p:cNvSpPr>
          <p:nvPr>
            <p:ph idx="1"/>
          </p:nvPr>
        </p:nvSpPr>
        <p:spPr>
          <a:xfrm>
            <a:off x="755071" y="626217"/>
            <a:ext cx="11120253" cy="5691456"/>
          </a:xfrm>
        </p:spPr>
        <p:txBody>
          <a:bodyPr>
            <a:normAutofit/>
          </a:bodyPr>
          <a:lstStyle/>
          <a:p>
            <a:pPr algn="just">
              <a:lnSpc>
                <a:spcPct val="150000"/>
              </a:lnSpc>
              <a:buClr>
                <a:srgbClr val="FF0000"/>
              </a:buClr>
              <a:buFont typeface="Courier New" panose="02070309020205020404" pitchFamily="49" charset="0"/>
              <a:buChar char="o"/>
            </a:pPr>
            <a:r>
              <a:rPr lang="en-ZA" sz="2000" dirty="0">
                <a:latin typeface="Baskerville" panose="02020502070401020303" pitchFamily="18" charset="0"/>
                <a:ea typeface="Baskerville" panose="02020502070401020303" pitchFamily="18" charset="0"/>
                <a:cs typeface="Arial" panose="020B0604020202020204" pitchFamily="34" charset="0"/>
              </a:rPr>
              <a:t>Whether for-profit or non-profit, small businesses should have certain kinds of insurance. Liability insurance is highly recommended for property and automobiles. </a:t>
            </a:r>
          </a:p>
          <a:p>
            <a:pPr algn="just">
              <a:lnSpc>
                <a:spcPct val="150000"/>
              </a:lnSpc>
              <a:buClr>
                <a:srgbClr val="FF0000"/>
              </a:buClr>
              <a:buFont typeface="Courier New" panose="02070309020205020404" pitchFamily="49" charset="0"/>
              <a:buChar char="o"/>
            </a:pPr>
            <a:r>
              <a:rPr lang="en-ZA" sz="2000" dirty="0">
                <a:latin typeface="Baskerville" panose="02020502070401020303" pitchFamily="18" charset="0"/>
                <a:ea typeface="Baskerville" panose="02020502070401020303" pitchFamily="18" charset="0"/>
                <a:cs typeface="Arial" panose="020B0604020202020204" pitchFamily="34" charset="0"/>
              </a:rPr>
              <a:t>Worker's Compensation Insurance is state-required when you have employees.</a:t>
            </a:r>
          </a:p>
          <a:p>
            <a:pPr algn="just">
              <a:lnSpc>
                <a:spcPct val="150000"/>
              </a:lnSpc>
              <a:buClr>
                <a:srgbClr val="FF0000"/>
              </a:buClr>
              <a:buFont typeface="Courier New" panose="02070309020205020404" pitchFamily="49" charset="0"/>
              <a:buChar char="o"/>
            </a:pPr>
            <a:r>
              <a:rPr lang="en-ZA" sz="2000" dirty="0">
                <a:latin typeface="Baskerville" panose="02020502070401020303" pitchFamily="18" charset="0"/>
                <a:ea typeface="Baskerville" panose="02020502070401020303" pitchFamily="18" charset="0"/>
                <a:cs typeface="Arial" panose="020B0604020202020204" pitchFamily="34" charset="0"/>
              </a:rPr>
              <a:t>Part of the decision about what insurance to buy depends on the nature of the business. </a:t>
            </a:r>
          </a:p>
          <a:p>
            <a:pPr algn="just">
              <a:lnSpc>
                <a:spcPct val="150000"/>
              </a:lnSpc>
              <a:buClr>
                <a:srgbClr val="FF0000"/>
              </a:buClr>
              <a:buFont typeface="Courier New" panose="02070309020205020404" pitchFamily="49" charset="0"/>
              <a:buChar char="o"/>
            </a:pPr>
            <a:r>
              <a:rPr lang="en-ZA" sz="2000" dirty="0">
                <a:latin typeface="Baskerville" panose="02020502070401020303" pitchFamily="18" charset="0"/>
                <a:ea typeface="Baskerville" panose="02020502070401020303" pitchFamily="18" charset="0"/>
                <a:cs typeface="Arial" panose="020B0604020202020204" pitchFamily="34" charset="0"/>
              </a:rPr>
              <a:t>For example, if it has a lot of assets, it might consider theft and property damage insurance. </a:t>
            </a:r>
          </a:p>
          <a:p>
            <a:pPr marL="0" indent="0">
              <a:buNone/>
            </a:pPr>
            <a:endParaRPr lang="en-ZA" sz="1800" dirty="0">
              <a:solidFill>
                <a:schemeClr val="tx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E7F5D14-186F-4461-B37F-722F0907DA11}"/>
              </a:ext>
            </a:extLst>
          </p:cNvPr>
          <p:cNvPicPr>
            <a:picLocks noChangeAspect="1"/>
          </p:cNvPicPr>
          <p:nvPr/>
        </p:nvPicPr>
        <p:blipFill rotWithShape="1">
          <a:blip r:embed="rId3"/>
          <a:srcRect l="2087" t="2281" r="1646" b="15995"/>
          <a:stretch/>
        </p:blipFill>
        <p:spPr>
          <a:xfrm>
            <a:off x="3111909" y="3429000"/>
            <a:ext cx="5885121" cy="3428999"/>
          </a:xfrm>
          <a:prstGeom prst="rect">
            <a:avLst/>
          </a:prstGeom>
        </p:spPr>
      </p:pic>
    </p:spTree>
    <p:extLst>
      <p:ext uri="{BB962C8B-B14F-4D97-AF65-F5344CB8AC3E}">
        <p14:creationId xmlns:p14="http://schemas.microsoft.com/office/powerpoint/2010/main" val="192307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FD0E6-F7F6-4990-8855-7F03E666693B}"/>
              </a:ext>
            </a:extLst>
          </p:cNvPr>
          <p:cNvSpPr>
            <a:spLocks noGrp="1"/>
          </p:cNvSpPr>
          <p:nvPr>
            <p:ph type="title"/>
          </p:nvPr>
        </p:nvSpPr>
        <p:spPr>
          <a:xfrm>
            <a:off x="838200" y="365126"/>
            <a:ext cx="10515600" cy="489898"/>
          </a:xfrm>
        </p:spPr>
        <p:txBody>
          <a:bodyPr>
            <a:normAutofit fontScale="90000"/>
          </a:bodyPr>
          <a:lstStyle/>
          <a:p>
            <a:pPr algn="ctr"/>
            <a:r>
              <a:rPr lang="en-ZA" b="1" dirty="0">
                <a:solidFill>
                  <a:srgbClr val="FF0000"/>
                </a:solidFill>
                <a:latin typeface="Arial" panose="020B0604020202020204" pitchFamily="34" charset="0"/>
                <a:cs typeface="Arial" panose="020B0604020202020204" pitchFamily="34" charset="0"/>
              </a:rPr>
              <a:t>ACTION PLAN</a:t>
            </a:r>
          </a:p>
        </p:txBody>
      </p:sp>
      <p:sp>
        <p:nvSpPr>
          <p:cNvPr id="3" name="Content Placeholder 2">
            <a:extLst>
              <a:ext uri="{FF2B5EF4-FFF2-40B4-BE49-F238E27FC236}">
                <a16:creationId xmlns:a16="http://schemas.microsoft.com/office/drawing/2014/main" id="{B533EB0E-F507-4E05-90A0-454F6C2B8FAD}"/>
              </a:ext>
            </a:extLst>
          </p:cNvPr>
          <p:cNvSpPr>
            <a:spLocks noGrp="1"/>
          </p:cNvSpPr>
          <p:nvPr>
            <p:ph idx="1"/>
          </p:nvPr>
        </p:nvSpPr>
        <p:spPr>
          <a:xfrm>
            <a:off x="308759" y="855023"/>
            <a:ext cx="11554690" cy="5555093"/>
          </a:xfrm>
        </p:spPr>
        <p:txBody>
          <a:bodyPr>
            <a:normAutofit/>
          </a:bodyPr>
          <a:lstStyle/>
          <a:p>
            <a:pPr marL="319088" indent="-319088" algn="just">
              <a:lnSpc>
                <a:spcPct val="150000"/>
              </a:lnSpc>
              <a:buClr>
                <a:srgbClr val="FF0000"/>
              </a:buClr>
              <a:buFont typeface="Wingdings" pitchFamily="2" charset="2"/>
              <a:buChar char="v"/>
            </a:pPr>
            <a:r>
              <a:rPr lang="en-ZA" sz="2000" dirty="0">
                <a:latin typeface="Baskerville" panose="02020502070401020303" pitchFamily="18" charset="0"/>
                <a:ea typeface="Baskerville" panose="02020502070401020303" pitchFamily="18" charset="0"/>
                <a:cs typeface="Arial" panose="020B0604020202020204" pitchFamily="34" charset="0"/>
              </a:rPr>
              <a:t>List the key tasks to be done, by whom and by when, don’t make them too detailed or they become unworkable. </a:t>
            </a:r>
          </a:p>
          <a:p>
            <a:pPr marL="319088" indent="-319088" algn="just">
              <a:lnSpc>
                <a:spcPct val="150000"/>
              </a:lnSpc>
              <a:buClr>
                <a:srgbClr val="FF0000"/>
              </a:buClr>
              <a:buFont typeface="Wingdings" pitchFamily="2" charset="2"/>
              <a:buChar char="v"/>
            </a:pPr>
            <a:r>
              <a:rPr lang="en-ZA" sz="2000" dirty="0">
                <a:latin typeface="Baskerville" panose="02020502070401020303" pitchFamily="18" charset="0"/>
                <a:ea typeface="Baskerville" panose="02020502070401020303" pitchFamily="18" charset="0"/>
                <a:cs typeface="Arial" panose="020B0604020202020204" pitchFamily="34" charset="0"/>
              </a:rPr>
              <a:t>If you don’t achieve a task, reschedule it, but if it’s still not done by the second date, ask why. Is it too large? Is it unclear how it will help the business? Do we have the skills to do it? </a:t>
            </a:r>
          </a:p>
          <a:p>
            <a:pPr marL="0" indent="0" algn="just">
              <a:buNone/>
            </a:pPr>
            <a:r>
              <a:rPr lang="en-ZA" sz="2000" dirty="0">
                <a:latin typeface="Baskerville" panose="02020502070401020303" pitchFamily="18" charset="0"/>
                <a:ea typeface="Baskerville" panose="02020502070401020303" pitchFamily="18" charset="0"/>
                <a:cs typeface="Arial" panose="020B0604020202020204" pitchFamily="34" charset="0"/>
              </a:rPr>
              <a:t>See example below</a:t>
            </a:r>
          </a:p>
          <a:p>
            <a:endParaRPr lang="en-ZA" sz="1800" dirty="0">
              <a:solidFill>
                <a:schemeClr val="tx2"/>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DA806D46-C518-492D-B148-4FD8DFD6B636}"/>
              </a:ext>
            </a:extLst>
          </p:cNvPr>
          <p:cNvGraphicFramePr>
            <a:graphicFrameLocks noGrp="1"/>
          </p:cNvGraphicFramePr>
          <p:nvPr>
            <p:extLst>
              <p:ext uri="{D42A27DB-BD31-4B8C-83A1-F6EECF244321}">
                <p14:modId xmlns:p14="http://schemas.microsoft.com/office/powerpoint/2010/main" val="1887585084"/>
              </p:ext>
            </p:extLst>
          </p:nvPr>
        </p:nvGraphicFramePr>
        <p:xfrm>
          <a:off x="3336965" y="3429000"/>
          <a:ext cx="7713980" cy="3028388"/>
        </p:xfrm>
        <a:graphic>
          <a:graphicData uri="http://schemas.openxmlformats.org/drawingml/2006/table">
            <a:tbl>
              <a:tblPr>
                <a:tableStyleId>{5C22544A-7EE6-4342-B048-85BDC9FD1C3A}</a:tableStyleId>
              </a:tblPr>
              <a:tblGrid>
                <a:gridCol w="2133654">
                  <a:extLst>
                    <a:ext uri="{9D8B030D-6E8A-4147-A177-3AD203B41FA5}">
                      <a16:colId xmlns:a16="http://schemas.microsoft.com/office/drawing/2014/main" val="3538420220"/>
                    </a:ext>
                  </a:extLst>
                </a:gridCol>
                <a:gridCol w="2790164">
                  <a:extLst>
                    <a:ext uri="{9D8B030D-6E8A-4147-A177-3AD203B41FA5}">
                      <a16:colId xmlns:a16="http://schemas.microsoft.com/office/drawing/2014/main" val="3552947675"/>
                    </a:ext>
                  </a:extLst>
                </a:gridCol>
                <a:gridCol w="1641271">
                  <a:extLst>
                    <a:ext uri="{9D8B030D-6E8A-4147-A177-3AD203B41FA5}">
                      <a16:colId xmlns:a16="http://schemas.microsoft.com/office/drawing/2014/main" val="345973294"/>
                    </a:ext>
                  </a:extLst>
                </a:gridCol>
                <a:gridCol w="1148891">
                  <a:extLst>
                    <a:ext uri="{9D8B030D-6E8A-4147-A177-3AD203B41FA5}">
                      <a16:colId xmlns:a16="http://schemas.microsoft.com/office/drawing/2014/main" val="2799555335"/>
                    </a:ext>
                  </a:extLst>
                </a:gridCol>
              </a:tblGrid>
              <a:tr h="555525">
                <a:tc>
                  <a:txBody>
                    <a:bodyPr/>
                    <a:lstStyle/>
                    <a:p>
                      <a:pPr algn="ctr">
                        <a:lnSpc>
                          <a:spcPct val="107000"/>
                        </a:lnSpc>
                        <a:spcAft>
                          <a:spcPts val="300"/>
                        </a:spcAft>
                      </a:pPr>
                      <a:r>
                        <a:rPr lang="en-ZA" sz="1800" b="1" dirty="0">
                          <a:solidFill>
                            <a:schemeClr val="tx2"/>
                          </a:solidFill>
                          <a:effectLst/>
                          <a:latin typeface="Arial" panose="020B0604020202020204" pitchFamily="34" charset="0"/>
                          <a:cs typeface="Arial" panose="020B0604020202020204" pitchFamily="34" charset="0"/>
                        </a:rPr>
                        <a:t>Key Objectives</a:t>
                      </a:r>
                      <a:endParaRPr lang="en-ZA"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1755" marR="71755" marT="0" marB="0" anchor="ctr"/>
                </a:tc>
                <a:tc>
                  <a:txBody>
                    <a:bodyPr/>
                    <a:lstStyle/>
                    <a:p>
                      <a:pPr algn="ctr">
                        <a:lnSpc>
                          <a:spcPct val="107000"/>
                        </a:lnSpc>
                        <a:spcAft>
                          <a:spcPts val="300"/>
                        </a:spcAft>
                      </a:pPr>
                      <a:r>
                        <a:rPr lang="en-ZA" sz="1800" b="1" dirty="0">
                          <a:solidFill>
                            <a:schemeClr val="tx2"/>
                          </a:solidFill>
                          <a:effectLst/>
                          <a:latin typeface="Arial" panose="020B0604020202020204" pitchFamily="34" charset="0"/>
                          <a:cs typeface="Arial" panose="020B0604020202020204" pitchFamily="34" charset="0"/>
                        </a:rPr>
                        <a:t>Task</a:t>
                      </a:r>
                      <a:endParaRPr lang="en-ZA"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1755" marR="71755" marT="0" marB="0" anchor="ctr"/>
                </a:tc>
                <a:tc>
                  <a:txBody>
                    <a:bodyPr/>
                    <a:lstStyle/>
                    <a:p>
                      <a:pPr algn="ctr">
                        <a:lnSpc>
                          <a:spcPct val="107000"/>
                        </a:lnSpc>
                        <a:spcAft>
                          <a:spcPts val="300"/>
                        </a:spcAft>
                      </a:pPr>
                      <a:r>
                        <a:rPr lang="en-ZA" sz="1800" b="1" dirty="0">
                          <a:solidFill>
                            <a:schemeClr val="tx2"/>
                          </a:solidFill>
                          <a:effectLst/>
                          <a:latin typeface="Arial" panose="020B0604020202020204" pitchFamily="34" charset="0"/>
                          <a:cs typeface="Arial" panose="020B0604020202020204" pitchFamily="34" charset="0"/>
                        </a:rPr>
                        <a:t>By Whom</a:t>
                      </a:r>
                      <a:endParaRPr lang="en-ZA"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1755" marR="71755" marT="0" marB="0" anchor="ctr"/>
                </a:tc>
                <a:tc>
                  <a:txBody>
                    <a:bodyPr/>
                    <a:lstStyle/>
                    <a:p>
                      <a:pPr algn="ctr">
                        <a:lnSpc>
                          <a:spcPct val="107000"/>
                        </a:lnSpc>
                        <a:spcAft>
                          <a:spcPts val="300"/>
                        </a:spcAft>
                      </a:pPr>
                      <a:r>
                        <a:rPr lang="en-ZA" sz="1800" b="1" dirty="0">
                          <a:solidFill>
                            <a:schemeClr val="tx2"/>
                          </a:solidFill>
                          <a:effectLst/>
                          <a:latin typeface="Arial" panose="020B0604020202020204" pitchFamily="34" charset="0"/>
                          <a:cs typeface="Arial" panose="020B0604020202020204" pitchFamily="34" charset="0"/>
                        </a:rPr>
                        <a:t>By When</a:t>
                      </a:r>
                      <a:endParaRPr lang="en-ZA"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1755" marR="71755" marT="0" marB="0" anchor="ctr"/>
                </a:tc>
                <a:extLst>
                  <a:ext uri="{0D108BD9-81ED-4DB2-BD59-A6C34878D82A}">
                    <a16:rowId xmlns:a16="http://schemas.microsoft.com/office/drawing/2014/main" val="142345185"/>
                  </a:ext>
                </a:extLst>
              </a:tr>
              <a:tr h="262994">
                <a:tc>
                  <a:txBody>
                    <a:bodyPr/>
                    <a:lstStyle/>
                    <a:p>
                      <a:pPr>
                        <a:lnSpc>
                          <a:spcPct val="107000"/>
                        </a:lnSpc>
                        <a:spcAft>
                          <a:spcPts val="300"/>
                        </a:spcAft>
                      </a:pPr>
                      <a:r>
                        <a:rPr lang="en-ZA" sz="1800" dirty="0">
                          <a:solidFill>
                            <a:schemeClr val="tx2"/>
                          </a:solidFill>
                          <a:effectLst/>
                          <a:latin typeface="Arial" panose="020B0604020202020204" pitchFamily="34" charset="0"/>
                          <a:cs typeface="Arial" panose="020B0604020202020204" pitchFamily="34" charset="0"/>
                        </a:rPr>
                        <a:t>Establishment</a:t>
                      </a:r>
                      <a:endParaRPr lang="en-ZA"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1755" marR="71755" marT="0" marB="0" anchor="ctr"/>
                </a:tc>
                <a:tc>
                  <a:txBody>
                    <a:bodyPr/>
                    <a:lstStyle/>
                    <a:p>
                      <a:pPr>
                        <a:lnSpc>
                          <a:spcPct val="107000"/>
                        </a:lnSpc>
                        <a:spcAft>
                          <a:spcPts val="300"/>
                        </a:spcAft>
                      </a:pPr>
                      <a:r>
                        <a:rPr lang="en-ZA" sz="1800">
                          <a:solidFill>
                            <a:schemeClr val="tx2"/>
                          </a:solidFill>
                          <a:effectLst/>
                          <a:latin typeface="Arial" panose="020B0604020202020204" pitchFamily="34" charset="0"/>
                          <a:cs typeface="Arial" panose="020B0604020202020204" pitchFamily="34" charset="0"/>
                        </a:rPr>
                        <a:t> </a:t>
                      </a:r>
                      <a:endParaRPr lang="en-ZA" sz="18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1755" marR="71755" marT="0" marB="0" anchor="ctr"/>
                </a:tc>
                <a:tc>
                  <a:txBody>
                    <a:bodyPr/>
                    <a:lstStyle/>
                    <a:p>
                      <a:pPr>
                        <a:lnSpc>
                          <a:spcPct val="107000"/>
                        </a:lnSpc>
                        <a:spcAft>
                          <a:spcPts val="300"/>
                        </a:spcAft>
                      </a:pPr>
                      <a:r>
                        <a:rPr lang="en-ZA" sz="1800">
                          <a:solidFill>
                            <a:schemeClr val="tx2"/>
                          </a:solidFill>
                          <a:effectLst/>
                          <a:latin typeface="Arial" panose="020B0604020202020204" pitchFamily="34" charset="0"/>
                          <a:cs typeface="Arial" panose="020B0604020202020204" pitchFamily="34" charset="0"/>
                        </a:rPr>
                        <a:t> </a:t>
                      </a:r>
                      <a:endParaRPr lang="en-ZA" sz="18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1755" marR="71755" marT="0" marB="0" anchor="ctr"/>
                </a:tc>
                <a:tc>
                  <a:txBody>
                    <a:bodyPr/>
                    <a:lstStyle/>
                    <a:p>
                      <a:pPr>
                        <a:lnSpc>
                          <a:spcPct val="107000"/>
                        </a:lnSpc>
                        <a:spcAft>
                          <a:spcPts val="300"/>
                        </a:spcAft>
                      </a:pPr>
                      <a:r>
                        <a:rPr lang="en-ZA" sz="1800">
                          <a:solidFill>
                            <a:schemeClr val="tx2"/>
                          </a:solidFill>
                          <a:effectLst/>
                          <a:latin typeface="Arial" panose="020B0604020202020204" pitchFamily="34" charset="0"/>
                          <a:cs typeface="Arial" panose="020B0604020202020204" pitchFamily="34" charset="0"/>
                        </a:rPr>
                        <a:t> </a:t>
                      </a:r>
                      <a:endParaRPr lang="en-ZA" sz="18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1755" marR="71755" marT="0" marB="0" anchor="ctr"/>
                </a:tc>
                <a:extLst>
                  <a:ext uri="{0D108BD9-81ED-4DB2-BD59-A6C34878D82A}">
                    <a16:rowId xmlns:a16="http://schemas.microsoft.com/office/drawing/2014/main" val="2024636975"/>
                  </a:ext>
                </a:extLst>
              </a:tr>
              <a:tr h="546605">
                <a:tc>
                  <a:txBody>
                    <a:bodyPr/>
                    <a:lstStyle/>
                    <a:p>
                      <a:pPr>
                        <a:lnSpc>
                          <a:spcPct val="107000"/>
                        </a:lnSpc>
                        <a:spcAft>
                          <a:spcPts val="800"/>
                        </a:spcAft>
                      </a:pPr>
                      <a:r>
                        <a:rPr lang="en-ZA" sz="1800">
                          <a:solidFill>
                            <a:schemeClr val="tx2"/>
                          </a:solidFill>
                          <a:effectLst/>
                          <a:latin typeface="Arial" panose="020B0604020202020204" pitchFamily="34" charset="0"/>
                          <a:cs typeface="Arial" panose="020B0604020202020204" pitchFamily="34" charset="0"/>
                        </a:rPr>
                        <a:t> </a:t>
                      </a:r>
                      <a:endParaRPr lang="en-ZA" sz="18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1755" marR="71755" marT="0" marB="0"/>
                </a:tc>
                <a:tc>
                  <a:txBody>
                    <a:bodyPr/>
                    <a:lstStyle/>
                    <a:p>
                      <a:pPr algn="ctr">
                        <a:lnSpc>
                          <a:spcPct val="107000"/>
                        </a:lnSpc>
                        <a:spcAft>
                          <a:spcPts val="800"/>
                        </a:spcAft>
                      </a:pPr>
                      <a:r>
                        <a:rPr lang="en-ZA" sz="1800" dirty="0">
                          <a:solidFill>
                            <a:schemeClr val="tx2"/>
                          </a:solidFill>
                          <a:effectLst/>
                          <a:latin typeface="Arial" panose="020B0604020202020204" pitchFamily="34" charset="0"/>
                          <a:cs typeface="Arial" panose="020B0604020202020204" pitchFamily="34" charset="0"/>
                        </a:rPr>
                        <a:t>Register business and trademark </a:t>
                      </a:r>
                      <a:endParaRPr lang="en-ZA"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1755" marR="71755" marT="0" marB="0"/>
                </a:tc>
                <a:tc>
                  <a:txBody>
                    <a:bodyPr/>
                    <a:lstStyle/>
                    <a:p>
                      <a:pPr algn="ctr">
                        <a:lnSpc>
                          <a:spcPct val="107000"/>
                        </a:lnSpc>
                        <a:spcAft>
                          <a:spcPts val="800"/>
                        </a:spcAft>
                      </a:pPr>
                      <a:r>
                        <a:rPr lang="en-ZA" sz="1800">
                          <a:solidFill>
                            <a:schemeClr val="tx2"/>
                          </a:solidFill>
                          <a:effectLst/>
                          <a:latin typeface="Arial" panose="020B0604020202020204" pitchFamily="34" charset="0"/>
                          <a:cs typeface="Arial" panose="020B0604020202020204" pitchFamily="34" charset="0"/>
                        </a:rPr>
                        <a:t>CP</a:t>
                      </a:r>
                      <a:endParaRPr lang="en-ZA" sz="18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1755" marR="71755" marT="0" marB="0"/>
                </a:tc>
                <a:tc>
                  <a:txBody>
                    <a:bodyPr/>
                    <a:lstStyle/>
                    <a:p>
                      <a:pPr algn="ctr">
                        <a:lnSpc>
                          <a:spcPct val="107000"/>
                        </a:lnSpc>
                        <a:spcAft>
                          <a:spcPts val="800"/>
                        </a:spcAft>
                      </a:pPr>
                      <a:r>
                        <a:rPr lang="en-ZA" sz="1800">
                          <a:solidFill>
                            <a:schemeClr val="tx2"/>
                          </a:solidFill>
                          <a:effectLst/>
                          <a:latin typeface="Arial" panose="020B0604020202020204" pitchFamily="34" charset="0"/>
                          <a:cs typeface="Arial" panose="020B0604020202020204" pitchFamily="34" charset="0"/>
                        </a:rPr>
                        <a:t>15 Dec</a:t>
                      </a:r>
                      <a:endParaRPr lang="en-ZA" sz="18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1755" marR="71755" marT="0" marB="0"/>
                </a:tc>
                <a:extLst>
                  <a:ext uri="{0D108BD9-81ED-4DB2-BD59-A6C34878D82A}">
                    <a16:rowId xmlns:a16="http://schemas.microsoft.com/office/drawing/2014/main" val="3811842123"/>
                  </a:ext>
                </a:extLst>
              </a:tr>
              <a:tr h="546605">
                <a:tc>
                  <a:txBody>
                    <a:bodyPr/>
                    <a:lstStyle/>
                    <a:p>
                      <a:pPr>
                        <a:lnSpc>
                          <a:spcPct val="107000"/>
                        </a:lnSpc>
                        <a:spcAft>
                          <a:spcPts val="800"/>
                        </a:spcAft>
                      </a:pPr>
                      <a:r>
                        <a:rPr lang="en-ZA" sz="1800">
                          <a:solidFill>
                            <a:schemeClr val="tx2"/>
                          </a:solidFill>
                          <a:effectLst/>
                          <a:latin typeface="Arial" panose="020B0604020202020204" pitchFamily="34" charset="0"/>
                          <a:cs typeface="Arial" panose="020B0604020202020204" pitchFamily="34" charset="0"/>
                        </a:rPr>
                        <a:t> </a:t>
                      </a:r>
                      <a:endParaRPr lang="en-ZA" sz="18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1755" marR="71755" marT="0" marB="0"/>
                </a:tc>
                <a:tc>
                  <a:txBody>
                    <a:bodyPr/>
                    <a:lstStyle/>
                    <a:p>
                      <a:pPr algn="ctr">
                        <a:lnSpc>
                          <a:spcPct val="107000"/>
                        </a:lnSpc>
                        <a:spcAft>
                          <a:spcPts val="800"/>
                        </a:spcAft>
                      </a:pPr>
                      <a:r>
                        <a:rPr lang="en-ZA" sz="1800" dirty="0">
                          <a:solidFill>
                            <a:schemeClr val="tx2"/>
                          </a:solidFill>
                          <a:effectLst/>
                          <a:latin typeface="Arial" panose="020B0604020202020204" pitchFamily="34" charset="0"/>
                          <a:cs typeface="Arial" panose="020B0604020202020204" pitchFamily="34" charset="0"/>
                        </a:rPr>
                        <a:t>Research and purchase licences</a:t>
                      </a:r>
                      <a:endParaRPr lang="en-ZA"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1755" marR="71755" marT="0" marB="0"/>
                </a:tc>
                <a:tc>
                  <a:txBody>
                    <a:bodyPr/>
                    <a:lstStyle/>
                    <a:p>
                      <a:pPr algn="ctr">
                        <a:lnSpc>
                          <a:spcPct val="107000"/>
                        </a:lnSpc>
                        <a:spcAft>
                          <a:spcPts val="800"/>
                        </a:spcAft>
                      </a:pPr>
                      <a:r>
                        <a:rPr lang="en-ZA" sz="1800">
                          <a:solidFill>
                            <a:schemeClr val="tx2"/>
                          </a:solidFill>
                          <a:effectLst/>
                          <a:latin typeface="Arial" panose="020B0604020202020204" pitchFamily="34" charset="0"/>
                          <a:cs typeface="Arial" panose="020B0604020202020204" pitchFamily="34" charset="0"/>
                        </a:rPr>
                        <a:t>FB</a:t>
                      </a:r>
                      <a:endParaRPr lang="en-ZA" sz="18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1755" marR="71755" marT="0" marB="0"/>
                </a:tc>
                <a:tc>
                  <a:txBody>
                    <a:bodyPr/>
                    <a:lstStyle/>
                    <a:p>
                      <a:pPr algn="ctr">
                        <a:lnSpc>
                          <a:spcPct val="107000"/>
                        </a:lnSpc>
                        <a:spcAft>
                          <a:spcPts val="800"/>
                        </a:spcAft>
                      </a:pPr>
                      <a:r>
                        <a:rPr lang="en-ZA" sz="1800">
                          <a:solidFill>
                            <a:schemeClr val="tx2"/>
                          </a:solidFill>
                          <a:effectLst/>
                          <a:latin typeface="Arial" panose="020B0604020202020204" pitchFamily="34" charset="0"/>
                          <a:cs typeface="Arial" panose="020B0604020202020204" pitchFamily="34" charset="0"/>
                        </a:rPr>
                        <a:t>15 Dec</a:t>
                      </a:r>
                      <a:endParaRPr lang="en-ZA" sz="18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1755" marR="71755" marT="0" marB="0"/>
                </a:tc>
                <a:extLst>
                  <a:ext uri="{0D108BD9-81ED-4DB2-BD59-A6C34878D82A}">
                    <a16:rowId xmlns:a16="http://schemas.microsoft.com/office/drawing/2014/main" val="3697327430"/>
                  </a:ext>
                </a:extLst>
              </a:tr>
              <a:tr h="1069386">
                <a:tc>
                  <a:txBody>
                    <a:bodyPr/>
                    <a:lstStyle/>
                    <a:p>
                      <a:pPr>
                        <a:lnSpc>
                          <a:spcPct val="107000"/>
                        </a:lnSpc>
                        <a:spcAft>
                          <a:spcPts val="800"/>
                        </a:spcAft>
                      </a:pPr>
                      <a:r>
                        <a:rPr lang="en-ZA" sz="1800">
                          <a:solidFill>
                            <a:schemeClr val="tx2"/>
                          </a:solidFill>
                          <a:effectLst/>
                          <a:latin typeface="Arial" panose="020B0604020202020204" pitchFamily="34" charset="0"/>
                          <a:cs typeface="Arial" panose="020B0604020202020204" pitchFamily="34" charset="0"/>
                        </a:rPr>
                        <a:t>Finalise premises</a:t>
                      </a:r>
                      <a:endParaRPr lang="en-ZA" sz="18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1755" marR="71755" marT="0" marB="0"/>
                </a:tc>
                <a:tc>
                  <a:txBody>
                    <a:bodyPr/>
                    <a:lstStyle/>
                    <a:p>
                      <a:pPr algn="ctr">
                        <a:lnSpc>
                          <a:spcPct val="107000"/>
                        </a:lnSpc>
                        <a:spcAft>
                          <a:spcPts val="800"/>
                        </a:spcAft>
                      </a:pPr>
                      <a:r>
                        <a:rPr lang="en-ZA" sz="1800" dirty="0">
                          <a:solidFill>
                            <a:schemeClr val="tx2"/>
                          </a:solidFill>
                          <a:effectLst/>
                          <a:latin typeface="Arial" panose="020B0604020202020204" pitchFamily="34" charset="0"/>
                          <a:cs typeface="Arial" panose="020B0604020202020204" pitchFamily="34" charset="0"/>
                        </a:rPr>
                        <a:t>- Rental agreement</a:t>
                      </a:r>
                    </a:p>
                    <a:p>
                      <a:pPr>
                        <a:lnSpc>
                          <a:spcPct val="107000"/>
                        </a:lnSpc>
                        <a:spcAft>
                          <a:spcPts val="800"/>
                        </a:spcAft>
                      </a:pPr>
                      <a:r>
                        <a:rPr lang="en-ZA" sz="1800" dirty="0">
                          <a:solidFill>
                            <a:schemeClr val="tx2"/>
                          </a:solidFill>
                          <a:effectLst/>
                          <a:latin typeface="Arial" panose="020B0604020202020204" pitchFamily="34" charset="0"/>
                          <a:cs typeface="Arial" panose="020B0604020202020204" pitchFamily="34" charset="0"/>
                        </a:rPr>
                        <a:t>- Redecorate</a:t>
                      </a:r>
                    </a:p>
                    <a:p>
                      <a:pPr>
                        <a:lnSpc>
                          <a:spcPct val="107000"/>
                        </a:lnSpc>
                        <a:spcAft>
                          <a:spcPts val="800"/>
                        </a:spcAft>
                      </a:pPr>
                      <a:r>
                        <a:rPr lang="en-ZA" sz="1800" dirty="0">
                          <a:solidFill>
                            <a:schemeClr val="tx2"/>
                          </a:solidFill>
                          <a:effectLst/>
                          <a:latin typeface="Arial" panose="020B0604020202020204" pitchFamily="34" charset="0"/>
                          <a:cs typeface="Arial" panose="020B0604020202020204" pitchFamily="34" charset="0"/>
                        </a:rPr>
                        <a:t>- Finalise office set up</a:t>
                      </a:r>
                      <a:endParaRPr lang="en-ZA"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1755" marR="71755" marT="0" marB="0"/>
                </a:tc>
                <a:tc>
                  <a:txBody>
                    <a:bodyPr/>
                    <a:lstStyle/>
                    <a:p>
                      <a:pPr algn="ctr">
                        <a:lnSpc>
                          <a:spcPct val="107000"/>
                        </a:lnSpc>
                        <a:spcAft>
                          <a:spcPts val="800"/>
                        </a:spcAft>
                      </a:pPr>
                      <a:r>
                        <a:rPr lang="en-ZA" sz="1800" dirty="0">
                          <a:solidFill>
                            <a:schemeClr val="tx2"/>
                          </a:solidFill>
                          <a:effectLst/>
                          <a:latin typeface="Arial" panose="020B0604020202020204" pitchFamily="34" charset="0"/>
                          <a:cs typeface="Arial" panose="020B0604020202020204" pitchFamily="34" charset="0"/>
                        </a:rPr>
                        <a:t>TS</a:t>
                      </a:r>
                      <a:endParaRPr lang="en-ZA"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1755" marR="71755" marT="0" marB="0"/>
                </a:tc>
                <a:tc>
                  <a:txBody>
                    <a:bodyPr/>
                    <a:lstStyle/>
                    <a:p>
                      <a:pPr algn="ctr">
                        <a:lnSpc>
                          <a:spcPct val="107000"/>
                        </a:lnSpc>
                        <a:spcAft>
                          <a:spcPts val="800"/>
                        </a:spcAft>
                      </a:pPr>
                      <a:r>
                        <a:rPr lang="en-ZA" sz="1800" dirty="0">
                          <a:solidFill>
                            <a:schemeClr val="tx2"/>
                          </a:solidFill>
                          <a:effectLst/>
                          <a:latin typeface="Arial" panose="020B0604020202020204" pitchFamily="34" charset="0"/>
                          <a:cs typeface="Arial" panose="020B0604020202020204" pitchFamily="34" charset="0"/>
                        </a:rPr>
                        <a:t>1 Feb</a:t>
                      </a:r>
                      <a:endParaRPr lang="en-ZA"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1755" marR="71755" marT="0" marB="0"/>
                </a:tc>
                <a:extLst>
                  <a:ext uri="{0D108BD9-81ED-4DB2-BD59-A6C34878D82A}">
                    <a16:rowId xmlns:a16="http://schemas.microsoft.com/office/drawing/2014/main" val="2939888418"/>
                  </a:ext>
                </a:extLst>
              </a:tr>
            </a:tbl>
          </a:graphicData>
        </a:graphic>
      </p:graphicFrame>
    </p:spTree>
    <p:extLst>
      <p:ext uri="{BB962C8B-B14F-4D97-AF65-F5344CB8AC3E}">
        <p14:creationId xmlns:p14="http://schemas.microsoft.com/office/powerpoint/2010/main" val="80562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
                                        <p:tgtEl>
                                          <p:spTgt spid="4"/>
                                        </p:tgtEl>
                                      </p:cBhvr>
                                    </p:animEffect>
                                    <p:anim calcmode="lin" valueType="num">
                                      <p:cBhvr>
                                        <p:cTn id="18" dur="400" fill="hold"/>
                                        <p:tgtEl>
                                          <p:spTgt spid="4"/>
                                        </p:tgtEl>
                                        <p:attrNameLst>
                                          <p:attrName>ppt_x</p:attrName>
                                        </p:attrNameLst>
                                      </p:cBhvr>
                                      <p:tavLst>
                                        <p:tav tm="0">
                                          <p:val>
                                            <p:strVal val="#ppt_x"/>
                                          </p:val>
                                        </p:tav>
                                        <p:tav tm="100000">
                                          <p:val>
                                            <p:strVal val="#ppt_x"/>
                                          </p:val>
                                        </p:tav>
                                      </p:tavLst>
                                    </p:anim>
                                    <p:anim calcmode="lin" valueType="num">
                                      <p:cBhvr>
                                        <p:cTn id="19" dur="400" fill="hold"/>
                                        <p:tgtEl>
                                          <p:spTgt spid="4"/>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3CFEC-248C-4719-8740-5F0F0FF851A9}"/>
              </a:ext>
            </a:extLst>
          </p:cNvPr>
          <p:cNvSpPr>
            <a:spLocks noGrp="1"/>
          </p:cNvSpPr>
          <p:nvPr>
            <p:ph type="title"/>
          </p:nvPr>
        </p:nvSpPr>
        <p:spPr>
          <a:xfrm>
            <a:off x="930224" y="0"/>
            <a:ext cx="10515600" cy="442397"/>
          </a:xfrm>
        </p:spPr>
        <p:txBody>
          <a:bodyPr>
            <a:normAutofit fontScale="90000"/>
          </a:bodyPr>
          <a:lstStyle/>
          <a:p>
            <a:pPr algn="ctr"/>
            <a:r>
              <a:rPr lang="en-ZA" b="1" dirty="0">
                <a:solidFill>
                  <a:srgbClr val="FF0000"/>
                </a:solidFill>
                <a:latin typeface="Arial" panose="020B0604020202020204" pitchFamily="34" charset="0"/>
                <a:cs typeface="Arial" panose="020B0604020202020204" pitchFamily="34" charset="0"/>
              </a:rPr>
              <a:t>APPENDICES</a:t>
            </a:r>
          </a:p>
        </p:txBody>
      </p:sp>
      <p:sp>
        <p:nvSpPr>
          <p:cNvPr id="3" name="Content Placeholder 2">
            <a:extLst>
              <a:ext uri="{FF2B5EF4-FFF2-40B4-BE49-F238E27FC236}">
                <a16:creationId xmlns:a16="http://schemas.microsoft.com/office/drawing/2014/main" id="{6F18921F-FF1C-422F-9C89-6BE048372816}"/>
              </a:ext>
            </a:extLst>
          </p:cNvPr>
          <p:cNvSpPr>
            <a:spLocks noGrp="1"/>
          </p:cNvSpPr>
          <p:nvPr>
            <p:ph idx="1"/>
          </p:nvPr>
        </p:nvSpPr>
        <p:spPr>
          <a:xfrm>
            <a:off x="838200" y="640990"/>
            <a:ext cx="11155878" cy="5344173"/>
          </a:xfrm>
        </p:spPr>
        <p:txBody>
          <a:bodyPr>
            <a:normAutofit/>
          </a:bodyPr>
          <a:lstStyle/>
          <a:p>
            <a:pPr marL="403225" indent="-403225">
              <a:lnSpc>
                <a:spcPct val="150000"/>
              </a:lnSpc>
              <a:buClr>
                <a:srgbClr val="FF0000"/>
              </a:buClr>
              <a:buFont typeface="Wingdings" pitchFamily="2" charset="2"/>
              <a:buChar char="Ø"/>
            </a:pPr>
            <a:r>
              <a:rPr lang="en-ZA" sz="2000" dirty="0">
                <a:latin typeface="Baskerville" panose="02020502070401020303" pitchFamily="18" charset="0"/>
                <a:ea typeface="Baskerville" panose="02020502070401020303" pitchFamily="18" charset="0"/>
                <a:cs typeface="Arial" panose="020B0604020202020204" pitchFamily="34" charset="0"/>
              </a:rPr>
              <a:t>The appendices are used to provide supporting documentation for key components in your business plan, such as financial statements or market research. </a:t>
            </a:r>
          </a:p>
          <a:p>
            <a:pPr marL="403225" indent="-403225">
              <a:lnSpc>
                <a:spcPct val="150000"/>
              </a:lnSpc>
              <a:buClr>
                <a:srgbClr val="FF0000"/>
              </a:buClr>
              <a:buFont typeface="Wingdings" pitchFamily="2" charset="2"/>
              <a:buChar char="Ø"/>
            </a:pPr>
            <a:r>
              <a:rPr lang="en-ZA" sz="2000" dirty="0">
                <a:latin typeface="Baskerville" panose="02020502070401020303" pitchFamily="18" charset="0"/>
                <a:ea typeface="Baskerville" panose="02020502070401020303" pitchFamily="18" charset="0"/>
                <a:cs typeface="Arial" panose="020B0604020202020204" pitchFamily="34" charset="0"/>
              </a:rPr>
              <a:t>The appendix is also a great place to put any other tables or charts you didn't want to put in the main body of the business plan.</a:t>
            </a:r>
          </a:p>
          <a:p>
            <a:pPr marL="0" indent="0">
              <a:buNone/>
            </a:pPr>
            <a:endParaRPr lang="en-ZA" sz="1800" dirty="0">
              <a:solidFill>
                <a:schemeClr val="tx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DDF10CF-21D5-43B8-9BC0-F67AEECBCA85}"/>
              </a:ext>
            </a:extLst>
          </p:cNvPr>
          <p:cNvPicPr>
            <a:picLocks noChangeAspect="1"/>
          </p:cNvPicPr>
          <p:nvPr/>
        </p:nvPicPr>
        <p:blipFill>
          <a:blip r:embed="rId2"/>
          <a:stretch>
            <a:fillRect/>
          </a:stretch>
        </p:blipFill>
        <p:spPr>
          <a:xfrm>
            <a:off x="4545531" y="2648197"/>
            <a:ext cx="6553301" cy="3336965"/>
          </a:xfrm>
          <a:prstGeom prst="rect">
            <a:avLst/>
          </a:prstGeom>
        </p:spPr>
      </p:pic>
    </p:spTree>
    <p:extLst>
      <p:ext uri="{BB962C8B-B14F-4D97-AF65-F5344CB8AC3E}">
        <p14:creationId xmlns:p14="http://schemas.microsoft.com/office/powerpoint/2010/main" val="213437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4AAD5-6378-408E-8BF3-36AB279ECA1F}"/>
              </a:ext>
            </a:extLst>
          </p:cNvPr>
          <p:cNvSpPr>
            <a:spLocks noGrp="1"/>
          </p:cNvSpPr>
          <p:nvPr>
            <p:ph type="title"/>
          </p:nvPr>
        </p:nvSpPr>
        <p:spPr>
          <a:xfrm>
            <a:off x="131619" y="4907"/>
            <a:ext cx="10515600" cy="743239"/>
          </a:xfrm>
        </p:spPr>
        <p:txBody>
          <a:bodyPr/>
          <a:lstStyle/>
          <a:p>
            <a:r>
              <a:rPr lang="en-ZA" b="1" dirty="0">
                <a:solidFill>
                  <a:srgbClr val="FF0000"/>
                </a:solidFill>
                <a:latin typeface="Arial" panose="020B0604020202020204" pitchFamily="34" charset="0"/>
                <a:cs typeface="Arial" panose="020B0604020202020204" pitchFamily="34" charset="0"/>
              </a:rPr>
              <a:t>Continuation…</a:t>
            </a:r>
          </a:p>
        </p:txBody>
      </p:sp>
      <p:sp>
        <p:nvSpPr>
          <p:cNvPr id="3" name="Content Placeholder 2">
            <a:extLst>
              <a:ext uri="{FF2B5EF4-FFF2-40B4-BE49-F238E27FC236}">
                <a16:creationId xmlns:a16="http://schemas.microsoft.com/office/drawing/2014/main" id="{3F95DF3A-F83A-4E6B-8CCB-0411FE62945C}"/>
              </a:ext>
            </a:extLst>
          </p:cNvPr>
          <p:cNvSpPr>
            <a:spLocks noGrp="1"/>
          </p:cNvSpPr>
          <p:nvPr>
            <p:ph idx="1"/>
          </p:nvPr>
        </p:nvSpPr>
        <p:spPr>
          <a:xfrm>
            <a:off x="131619" y="1094509"/>
            <a:ext cx="12060381" cy="5758584"/>
          </a:xfrm>
        </p:spPr>
        <p:txBody>
          <a:bodyPr>
            <a:normAutofit/>
          </a:bodyPr>
          <a:lstStyle/>
          <a:p>
            <a:pPr marL="0" indent="0">
              <a:buNone/>
            </a:pPr>
            <a:r>
              <a:rPr lang="en-ZA" b="1" dirty="0">
                <a:solidFill>
                  <a:schemeClr val="tx2"/>
                </a:solidFill>
                <a:latin typeface="Arial" panose="020B0604020202020204" pitchFamily="34" charset="0"/>
                <a:cs typeface="Arial" panose="020B0604020202020204" pitchFamily="34" charset="0"/>
              </a:rPr>
              <a:t>Table Of Content </a:t>
            </a:r>
          </a:p>
          <a:p>
            <a:pPr marL="0" indent="0">
              <a:buNone/>
            </a:pPr>
            <a:endParaRPr lang="en-ZA" sz="700" b="1" dirty="0">
              <a:solidFill>
                <a:schemeClr val="tx2"/>
              </a:solidFill>
              <a:latin typeface="Arial" panose="020B0604020202020204" pitchFamily="34" charset="0"/>
              <a:cs typeface="Arial" panose="020B0604020202020204" pitchFamily="34" charset="0"/>
            </a:endParaRPr>
          </a:p>
          <a:p>
            <a:pPr marL="763588" indent="-395288">
              <a:lnSpc>
                <a:spcPct val="150000"/>
              </a:lnSpc>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Business Overview	</a:t>
            </a:r>
          </a:p>
          <a:p>
            <a:pPr marL="763588" indent="-395288">
              <a:lnSpc>
                <a:spcPct val="150000"/>
              </a:lnSpc>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Products/Services	</a:t>
            </a:r>
          </a:p>
          <a:p>
            <a:pPr marL="763588" indent="-395288">
              <a:lnSpc>
                <a:spcPct val="150000"/>
              </a:lnSpc>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Market Analysis &amp; Strategy	</a:t>
            </a:r>
          </a:p>
          <a:p>
            <a:pPr marL="763588" indent="-395288">
              <a:lnSpc>
                <a:spcPct val="150000"/>
              </a:lnSpc>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Competition</a:t>
            </a:r>
          </a:p>
          <a:p>
            <a:pPr marL="763588" indent="-395288">
              <a:lnSpc>
                <a:spcPct val="150000"/>
              </a:lnSpc>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Marketing Strategy</a:t>
            </a:r>
          </a:p>
          <a:p>
            <a:pPr marL="763588" indent="-395288">
              <a:lnSpc>
                <a:spcPct val="150000"/>
              </a:lnSpc>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Business Structure and Management</a:t>
            </a:r>
          </a:p>
          <a:p>
            <a:pPr marL="763588" indent="-395288">
              <a:lnSpc>
                <a:spcPct val="150000"/>
              </a:lnSpc>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Finances</a:t>
            </a:r>
          </a:p>
          <a:p>
            <a:pPr marL="763588" indent="-395288">
              <a:lnSpc>
                <a:spcPct val="150000"/>
              </a:lnSpc>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Action Plan	</a:t>
            </a:r>
          </a:p>
          <a:p>
            <a:pPr marL="763588" indent="-395288">
              <a:lnSpc>
                <a:spcPct val="150000"/>
              </a:lnSpc>
              <a:buFont typeface="Wingdings" pitchFamily="2" charset="2"/>
              <a:buChar char="ü"/>
            </a:pPr>
            <a:r>
              <a:rPr lang="en-ZA" sz="1800" dirty="0">
                <a:solidFill>
                  <a:schemeClr val="tx2"/>
                </a:solidFill>
                <a:latin typeface="Arial" panose="020B0604020202020204" pitchFamily="34" charset="0"/>
                <a:cs typeface="Arial" panose="020B0604020202020204" pitchFamily="34" charset="0"/>
              </a:rPr>
              <a:t>Appendices</a:t>
            </a:r>
          </a:p>
        </p:txBody>
      </p:sp>
      <p:pic>
        <p:nvPicPr>
          <p:cNvPr id="5" name="Picture 4">
            <a:extLst>
              <a:ext uri="{FF2B5EF4-FFF2-40B4-BE49-F238E27FC236}">
                <a16:creationId xmlns:a16="http://schemas.microsoft.com/office/drawing/2014/main" id="{D864B467-CF62-44B9-81E8-36EC4DFFD875}"/>
              </a:ext>
            </a:extLst>
          </p:cNvPr>
          <p:cNvPicPr>
            <a:picLocks noChangeAspect="1"/>
          </p:cNvPicPr>
          <p:nvPr/>
        </p:nvPicPr>
        <p:blipFill>
          <a:blip r:embed="rId2"/>
          <a:stretch>
            <a:fillRect/>
          </a:stretch>
        </p:blipFill>
        <p:spPr>
          <a:xfrm>
            <a:off x="6513060" y="2429008"/>
            <a:ext cx="4453400" cy="3680846"/>
          </a:xfrm>
          <a:prstGeom prst="rect">
            <a:avLst/>
          </a:prstGeom>
        </p:spPr>
      </p:pic>
    </p:spTree>
    <p:extLst>
      <p:ext uri="{BB962C8B-B14F-4D97-AF65-F5344CB8AC3E}">
        <p14:creationId xmlns:p14="http://schemas.microsoft.com/office/powerpoint/2010/main" val="6311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p:cTn id="71"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8CA29-8A9F-4E73-B168-1BDFEDE64944}"/>
              </a:ext>
            </a:extLst>
          </p:cNvPr>
          <p:cNvSpPr>
            <a:spLocks noGrp="1"/>
          </p:cNvSpPr>
          <p:nvPr>
            <p:ph type="title"/>
          </p:nvPr>
        </p:nvSpPr>
        <p:spPr>
          <a:xfrm>
            <a:off x="838200" y="127619"/>
            <a:ext cx="10515600" cy="1016970"/>
          </a:xfrm>
        </p:spPr>
        <p:txBody>
          <a:bodyPr>
            <a:normAutofit/>
          </a:bodyPr>
          <a:lstStyle/>
          <a:p>
            <a:pPr algn="ctr"/>
            <a:r>
              <a:rPr lang="en-ZA" sz="3200" b="1" dirty="0">
                <a:solidFill>
                  <a:srgbClr val="FF0000"/>
                </a:solidFill>
                <a:latin typeface="Arial" panose="020B0604020202020204" pitchFamily="34" charset="0"/>
                <a:cs typeface="Arial" panose="020B0604020202020204" pitchFamily="34" charset="0"/>
              </a:rPr>
              <a:t>WHAT GOES IN THE APPENDIX OF A BUSINESS PLAN?</a:t>
            </a:r>
          </a:p>
        </p:txBody>
      </p:sp>
      <p:sp>
        <p:nvSpPr>
          <p:cNvPr id="3" name="Content Placeholder 2">
            <a:extLst>
              <a:ext uri="{FF2B5EF4-FFF2-40B4-BE49-F238E27FC236}">
                <a16:creationId xmlns:a16="http://schemas.microsoft.com/office/drawing/2014/main" id="{FEF27794-9800-46F5-80FD-5E48E63277D2}"/>
              </a:ext>
            </a:extLst>
          </p:cNvPr>
          <p:cNvSpPr>
            <a:spLocks noGrp="1"/>
          </p:cNvSpPr>
          <p:nvPr>
            <p:ph idx="1"/>
          </p:nvPr>
        </p:nvSpPr>
        <p:spPr>
          <a:xfrm>
            <a:off x="83126" y="1139995"/>
            <a:ext cx="12108873" cy="5284556"/>
          </a:xfrm>
        </p:spPr>
        <p:txBody>
          <a:bodyPr>
            <a:normAutofit/>
          </a:bodyPr>
          <a:lstStyle/>
          <a:p>
            <a:pPr marL="0" indent="0" algn="just">
              <a:lnSpc>
                <a:spcPct val="120000"/>
              </a:lnSpc>
              <a:buNone/>
            </a:pPr>
            <a:endParaRPr lang="en-ZA" sz="600" dirty="0">
              <a:solidFill>
                <a:schemeClr val="tx2"/>
              </a:solidFill>
              <a:latin typeface="Baskerville" panose="02020502070401020303" pitchFamily="18" charset="0"/>
              <a:ea typeface="Baskerville" panose="02020502070401020303" pitchFamily="18" charset="0"/>
              <a:cs typeface="Arial" panose="020B0604020202020204" pitchFamily="34" charset="0"/>
            </a:endParaRPr>
          </a:p>
          <a:p>
            <a:pPr marL="0" indent="0" algn="just">
              <a:lnSpc>
                <a:spcPct val="120000"/>
              </a:lnSpc>
              <a:buNone/>
            </a:pPr>
            <a:r>
              <a:rPr lang="en-ZA" sz="2100" b="1" dirty="0">
                <a:solidFill>
                  <a:schemeClr val="tx2"/>
                </a:solidFill>
                <a:latin typeface="Baskerville" panose="02020502070401020303" pitchFamily="18" charset="0"/>
                <a:ea typeface="Baskerville" panose="02020502070401020303" pitchFamily="18" charset="0"/>
                <a:cs typeface="Arial" panose="020B0604020202020204" pitchFamily="34" charset="0"/>
              </a:rPr>
              <a:t>Supplementary information</a:t>
            </a:r>
          </a:p>
          <a:p>
            <a:pPr marL="0" indent="0" algn="just">
              <a:lnSpc>
                <a:spcPct val="120000"/>
              </a:lnSpc>
              <a:buNone/>
            </a:pPr>
            <a:r>
              <a:rPr lang="en-ZA" sz="2100" dirty="0">
                <a:solidFill>
                  <a:schemeClr val="tx2"/>
                </a:solidFill>
                <a:latin typeface="Baskerville" panose="02020502070401020303" pitchFamily="18" charset="0"/>
                <a:ea typeface="Baskerville" panose="02020502070401020303" pitchFamily="18" charset="0"/>
                <a:cs typeface="Arial" panose="020B0604020202020204" pitchFamily="34" charset="0"/>
              </a:rPr>
              <a:t>Here, you can include additional information to support and expand whatever you have mentioned in other sections of your business plan. These will help the reader better understand the specifics of your company.</a:t>
            </a:r>
          </a:p>
          <a:p>
            <a:pPr algn="just">
              <a:lnSpc>
                <a:spcPct val="120000"/>
              </a:lnSpc>
            </a:pPr>
            <a:endParaRPr lang="en-ZA" sz="700" dirty="0">
              <a:solidFill>
                <a:schemeClr val="tx2"/>
              </a:solidFill>
              <a:latin typeface="Baskerville" panose="02020502070401020303" pitchFamily="18" charset="0"/>
              <a:ea typeface="Baskerville" panose="02020502070401020303" pitchFamily="18" charset="0"/>
              <a:cs typeface="Arial" panose="020B0604020202020204" pitchFamily="34" charset="0"/>
            </a:endParaRPr>
          </a:p>
          <a:p>
            <a:pPr algn="just">
              <a:lnSpc>
                <a:spcPct val="120000"/>
              </a:lnSpc>
            </a:pPr>
            <a:r>
              <a:rPr lang="en-ZA" sz="2100" dirty="0">
                <a:solidFill>
                  <a:schemeClr val="tx2"/>
                </a:solidFill>
                <a:latin typeface="Baskerville" panose="02020502070401020303" pitchFamily="18" charset="0"/>
                <a:ea typeface="Baskerville" panose="02020502070401020303" pitchFamily="18" charset="0"/>
                <a:cs typeface="Arial" panose="020B0604020202020204" pitchFamily="34" charset="0"/>
              </a:rPr>
              <a:t>Charts, graphs, and tables</a:t>
            </a:r>
          </a:p>
          <a:p>
            <a:pPr algn="just">
              <a:lnSpc>
                <a:spcPct val="120000"/>
              </a:lnSpc>
            </a:pPr>
            <a:r>
              <a:rPr lang="en-ZA" sz="2100" dirty="0">
                <a:solidFill>
                  <a:schemeClr val="tx2"/>
                </a:solidFill>
                <a:latin typeface="Baskerville" panose="02020502070401020303" pitchFamily="18" charset="0"/>
                <a:ea typeface="Baskerville" panose="02020502070401020303" pitchFamily="18" charset="0"/>
                <a:cs typeface="Arial" panose="020B0604020202020204" pitchFamily="34" charset="0"/>
              </a:rPr>
              <a:t>Marketing material</a:t>
            </a:r>
          </a:p>
          <a:p>
            <a:pPr algn="just">
              <a:lnSpc>
                <a:spcPct val="120000"/>
              </a:lnSpc>
            </a:pPr>
            <a:r>
              <a:rPr lang="en-ZA" sz="2100" dirty="0">
                <a:solidFill>
                  <a:schemeClr val="tx2"/>
                </a:solidFill>
                <a:latin typeface="Baskerville" panose="02020502070401020303" pitchFamily="18" charset="0"/>
                <a:ea typeface="Baskerville" panose="02020502070401020303" pitchFamily="18" charset="0"/>
                <a:cs typeface="Arial" panose="020B0604020202020204" pitchFamily="34" charset="0"/>
              </a:rPr>
              <a:t>Market research</a:t>
            </a:r>
          </a:p>
          <a:p>
            <a:pPr algn="just">
              <a:lnSpc>
                <a:spcPct val="120000"/>
              </a:lnSpc>
            </a:pPr>
            <a:r>
              <a:rPr lang="en-ZA" sz="2100" dirty="0">
                <a:solidFill>
                  <a:schemeClr val="tx2"/>
                </a:solidFill>
                <a:latin typeface="Baskerville" panose="02020502070401020303" pitchFamily="18" charset="0"/>
                <a:ea typeface="Baskerville" panose="02020502070401020303" pitchFamily="18" charset="0"/>
                <a:cs typeface="Arial" panose="020B0604020202020204" pitchFamily="34" charset="0"/>
              </a:rPr>
              <a:t>Competitor information</a:t>
            </a:r>
          </a:p>
          <a:p>
            <a:pPr algn="just">
              <a:lnSpc>
                <a:spcPct val="120000"/>
              </a:lnSpc>
            </a:pPr>
            <a:r>
              <a:rPr lang="en-ZA" sz="2100" dirty="0">
                <a:solidFill>
                  <a:schemeClr val="tx2"/>
                </a:solidFill>
                <a:latin typeface="Baskerville" panose="02020502070401020303" pitchFamily="18" charset="0"/>
                <a:ea typeface="Baskerville" panose="02020502070401020303" pitchFamily="18" charset="0"/>
                <a:cs typeface="Arial" panose="020B0604020202020204" pitchFamily="34" charset="0"/>
              </a:rPr>
              <a:t>Illustrations of products</a:t>
            </a:r>
          </a:p>
          <a:p>
            <a:pPr algn="just">
              <a:lnSpc>
                <a:spcPct val="120000"/>
              </a:lnSpc>
            </a:pPr>
            <a:r>
              <a:rPr lang="en-ZA" sz="2100" dirty="0">
                <a:solidFill>
                  <a:schemeClr val="tx2"/>
                </a:solidFill>
                <a:latin typeface="Baskerville" panose="02020502070401020303" pitchFamily="18" charset="0"/>
                <a:ea typeface="Baskerville" panose="02020502070401020303" pitchFamily="18" charset="0"/>
                <a:cs typeface="Arial" panose="020B0604020202020204" pitchFamily="34" charset="0"/>
              </a:rPr>
              <a:t>Property designs</a:t>
            </a:r>
          </a:p>
          <a:p>
            <a:pPr marL="0" indent="0">
              <a:buNone/>
            </a:pPr>
            <a:endParaRPr lang="en-ZA" dirty="0"/>
          </a:p>
        </p:txBody>
      </p:sp>
      <p:pic>
        <p:nvPicPr>
          <p:cNvPr id="4" name="Picture 3">
            <a:extLst>
              <a:ext uri="{FF2B5EF4-FFF2-40B4-BE49-F238E27FC236}">
                <a16:creationId xmlns:a16="http://schemas.microsoft.com/office/drawing/2014/main" id="{24561F51-8997-424F-8FA6-5C6CFF035090}"/>
              </a:ext>
            </a:extLst>
          </p:cNvPr>
          <p:cNvPicPr>
            <a:picLocks noChangeAspect="1"/>
          </p:cNvPicPr>
          <p:nvPr/>
        </p:nvPicPr>
        <p:blipFill>
          <a:blip r:embed="rId2"/>
          <a:stretch>
            <a:fillRect/>
          </a:stretch>
        </p:blipFill>
        <p:spPr>
          <a:xfrm>
            <a:off x="5189517" y="3212180"/>
            <a:ext cx="5855524" cy="2672044"/>
          </a:xfrm>
          <a:prstGeom prst="rect">
            <a:avLst/>
          </a:prstGeom>
        </p:spPr>
      </p:pic>
    </p:spTree>
    <p:extLst>
      <p:ext uri="{BB962C8B-B14F-4D97-AF65-F5344CB8AC3E}">
        <p14:creationId xmlns:p14="http://schemas.microsoft.com/office/powerpoint/2010/main" val="2666698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6A4A0-B31F-4B19-A5D1-F4B2AF589C95}"/>
              </a:ext>
            </a:extLst>
          </p:cNvPr>
          <p:cNvSpPr>
            <a:spLocks noGrp="1"/>
          </p:cNvSpPr>
          <p:nvPr>
            <p:ph type="title"/>
          </p:nvPr>
        </p:nvSpPr>
        <p:spPr>
          <a:xfrm>
            <a:off x="565068" y="0"/>
            <a:ext cx="10515600" cy="513649"/>
          </a:xfrm>
        </p:spPr>
        <p:txBody>
          <a:bodyPr>
            <a:normAutofit fontScale="90000"/>
          </a:bodyPr>
          <a:lstStyle/>
          <a:p>
            <a:r>
              <a:rPr lang="en-ZA" b="1" dirty="0">
                <a:solidFill>
                  <a:srgbClr val="FF0000"/>
                </a:solidFill>
                <a:latin typeface="Arial" panose="020B0604020202020204" pitchFamily="34" charset="0"/>
                <a:cs typeface="Arial" panose="020B0604020202020204" pitchFamily="34" charset="0"/>
              </a:rPr>
              <a:t>Continuation…</a:t>
            </a:r>
          </a:p>
        </p:txBody>
      </p:sp>
      <p:sp>
        <p:nvSpPr>
          <p:cNvPr id="3" name="Content Placeholder 2">
            <a:extLst>
              <a:ext uri="{FF2B5EF4-FFF2-40B4-BE49-F238E27FC236}">
                <a16:creationId xmlns:a16="http://schemas.microsoft.com/office/drawing/2014/main" id="{2158FA6E-6624-476A-87E7-BA0BAD367BA2}"/>
              </a:ext>
            </a:extLst>
          </p:cNvPr>
          <p:cNvSpPr>
            <a:spLocks noGrp="1"/>
          </p:cNvSpPr>
          <p:nvPr>
            <p:ph idx="1"/>
          </p:nvPr>
        </p:nvSpPr>
        <p:spPr>
          <a:xfrm>
            <a:off x="451262" y="513650"/>
            <a:ext cx="11483439" cy="6077156"/>
          </a:xfrm>
        </p:spPr>
        <p:txBody>
          <a:bodyPr>
            <a:normAutofit fontScale="25000" lnSpcReduction="20000"/>
          </a:bodyPr>
          <a:lstStyle/>
          <a:p>
            <a:pPr marL="0" indent="0" algn="just">
              <a:lnSpc>
                <a:spcPct val="150000"/>
              </a:lnSpc>
              <a:buNone/>
            </a:pPr>
            <a:r>
              <a:rPr lang="en-ZA" sz="9600" b="1" dirty="0">
                <a:latin typeface="Baskerville" panose="02020502070401020303" pitchFamily="18" charset="0"/>
                <a:ea typeface="Baskerville" panose="02020502070401020303" pitchFamily="18" charset="0"/>
                <a:cs typeface="Arial" panose="020B0604020202020204" pitchFamily="34" charset="0"/>
              </a:rPr>
              <a:t>Legal Documents</a:t>
            </a:r>
          </a:p>
          <a:p>
            <a:pPr marL="0" indent="0" algn="just">
              <a:lnSpc>
                <a:spcPct val="170000"/>
              </a:lnSpc>
              <a:buNone/>
            </a:pPr>
            <a:r>
              <a:rPr lang="en-ZA" sz="8000" dirty="0">
                <a:latin typeface="Baskerville" panose="02020502070401020303" pitchFamily="18" charset="0"/>
                <a:ea typeface="Baskerville" panose="02020502070401020303" pitchFamily="18" charset="0"/>
                <a:cs typeface="Arial" panose="020B0604020202020204" pitchFamily="34" charset="0"/>
              </a:rPr>
              <a:t>Business plan appendices usually include legal documents. These will protect your business and establish to your readers that you are trustworthy. You can include documents that are relevant or act as evidence of the information or claims present in your business plan.</a:t>
            </a:r>
          </a:p>
          <a:p>
            <a:pPr marL="0" indent="0" algn="just">
              <a:lnSpc>
                <a:spcPct val="170000"/>
              </a:lnSpc>
              <a:buNone/>
            </a:pPr>
            <a:endParaRPr lang="en-ZA" sz="1100" dirty="0">
              <a:latin typeface="Baskerville" panose="02020502070401020303" pitchFamily="18" charset="0"/>
              <a:ea typeface="Baskerville" panose="02020502070401020303" pitchFamily="18" charset="0"/>
              <a:cs typeface="Arial" panose="020B0604020202020204" pitchFamily="34" charset="0"/>
            </a:endParaRPr>
          </a:p>
          <a:p>
            <a:pPr marL="0" indent="0" algn="just">
              <a:lnSpc>
                <a:spcPct val="150000"/>
              </a:lnSpc>
              <a:buNone/>
            </a:pPr>
            <a:r>
              <a:rPr lang="en-ZA" sz="3800" dirty="0">
                <a:latin typeface="Baskerville" panose="02020502070401020303" pitchFamily="18" charset="0"/>
                <a:ea typeface="Baskerville" panose="02020502070401020303" pitchFamily="18" charset="0"/>
                <a:cs typeface="Arial" panose="020B0604020202020204" pitchFamily="34" charset="0"/>
              </a:rPr>
              <a:t> </a:t>
            </a:r>
            <a:r>
              <a:rPr lang="en-ZA" sz="7400" b="1" dirty="0">
                <a:latin typeface="Baskerville" panose="02020502070401020303" pitchFamily="18" charset="0"/>
                <a:ea typeface="Baskerville" panose="02020502070401020303" pitchFamily="18" charset="0"/>
                <a:cs typeface="Arial" panose="020B0604020202020204" pitchFamily="34" charset="0"/>
              </a:rPr>
              <a:t>Some of these legal documents are:</a:t>
            </a:r>
          </a:p>
          <a:p>
            <a:pPr marL="403225" indent="-403225" algn="just">
              <a:lnSpc>
                <a:spcPct val="150000"/>
              </a:lnSpc>
              <a:buClr>
                <a:srgbClr val="FF0000"/>
              </a:buClr>
              <a:buFont typeface="Wingdings" pitchFamily="2" charset="2"/>
              <a:buChar char="ü"/>
            </a:pPr>
            <a:r>
              <a:rPr lang="en-ZA" sz="6400" dirty="0">
                <a:latin typeface="Baskerville" panose="02020502070401020303" pitchFamily="18" charset="0"/>
                <a:ea typeface="Baskerville" panose="02020502070401020303" pitchFamily="18" charset="0"/>
                <a:cs typeface="Arial" panose="020B0604020202020204" pitchFamily="34" charset="0"/>
              </a:rPr>
              <a:t>Incorporation papers</a:t>
            </a:r>
          </a:p>
          <a:p>
            <a:pPr marL="403225" indent="-403225" algn="just">
              <a:lnSpc>
                <a:spcPct val="150000"/>
              </a:lnSpc>
              <a:buClr>
                <a:srgbClr val="FF0000"/>
              </a:buClr>
              <a:buFont typeface="Wingdings" pitchFamily="2" charset="2"/>
              <a:buChar char="ü"/>
            </a:pPr>
            <a:r>
              <a:rPr lang="en-ZA" sz="6400" dirty="0">
                <a:latin typeface="Baskerville" panose="02020502070401020303" pitchFamily="18" charset="0"/>
                <a:ea typeface="Baskerville" panose="02020502070401020303" pitchFamily="18" charset="0"/>
                <a:cs typeface="Arial" panose="020B0604020202020204" pitchFamily="34" charset="0"/>
              </a:rPr>
              <a:t>Licenses, permits, patents, and trademarks</a:t>
            </a:r>
          </a:p>
          <a:p>
            <a:pPr marL="403225" indent="-403225" algn="just">
              <a:lnSpc>
                <a:spcPct val="150000"/>
              </a:lnSpc>
              <a:buClr>
                <a:srgbClr val="FF0000"/>
              </a:buClr>
              <a:buFont typeface="Wingdings" pitchFamily="2" charset="2"/>
              <a:buChar char="ü"/>
            </a:pPr>
            <a:r>
              <a:rPr lang="en-ZA" sz="6400" dirty="0">
                <a:latin typeface="Baskerville" panose="02020502070401020303" pitchFamily="18" charset="0"/>
                <a:ea typeface="Baskerville" panose="02020502070401020303" pitchFamily="18" charset="0"/>
                <a:cs typeface="Arial" panose="020B0604020202020204" pitchFamily="34" charset="0"/>
              </a:rPr>
              <a:t>Important contracts</a:t>
            </a:r>
          </a:p>
          <a:p>
            <a:pPr marL="403225" indent="-403225" algn="just">
              <a:lnSpc>
                <a:spcPct val="150000"/>
              </a:lnSpc>
              <a:buClr>
                <a:srgbClr val="FF0000"/>
              </a:buClr>
              <a:buFont typeface="Wingdings" pitchFamily="2" charset="2"/>
              <a:buChar char="ü"/>
            </a:pPr>
            <a:r>
              <a:rPr lang="en-ZA" sz="6400" dirty="0">
                <a:latin typeface="Baskerville" panose="02020502070401020303" pitchFamily="18" charset="0"/>
                <a:ea typeface="Baskerville" panose="02020502070401020303" pitchFamily="18" charset="0"/>
                <a:cs typeface="Arial" panose="020B0604020202020204" pitchFamily="34" charset="0"/>
              </a:rPr>
              <a:t>Pending contracts</a:t>
            </a:r>
          </a:p>
          <a:p>
            <a:pPr marL="403225" indent="-403225" algn="just">
              <a:lnSpc>
                <a:spcPct val="150000"/>
              </a:lnSpc>
              <a:buClr>
                <a:srgbClr val="FF0000"/>
              </a:buClr>
              <a:buFont typeface="Wingdings" pitchFamily="2" charset="2"/>
              <a:buChar char="ü"/>
            </a:pPr>
            <a:r>
              <a:rPr lang="en-ZA" sz="6400" dirty="0">
                <a:latin typeface="Baskerville" panose="02020502070401020303" pitchFamily="18" charset="0"/>
                <a:ea typeface="Baskerville" panose="02020502070401020303" pitchFamily="18" charset="0"/>
                <a:cs typeface="Arial" panose="020B0604020202020204" pitchFamily="34" charset="0"/>
              </a:rPr>
              <a:t>Leases and rental agreements</a:t>
            </a:r>
          </a:p>
          <a:p>
            <a:pPr marL="403225" indent="-403225" algn="just">
              <a:lnSpc>
                <a:spcPct val="150000"/>
              </a:lnSpc>
              <a:buClr>
                <a:srgbClr val="FF0000"/>
              </a:buClr>
              <a:buFont typeface="Wingdings" pitchFamily="2" charset="2"/>
              <a:buChar char="ü"/>
            </a:pPr>
            <a:r>
              <a:rPr lang="en-ZA" sz="6400" dirty="0">
                <a:latin typeface="Baskerville" panose="02020502070401020303" pitchFamily="18" charset="0"/>
                <a:ea typeface="Baskerville" panose="02020502070401020303" pitchFamily="18" charset="0"/>
                <a:cs typeface="Arial" panose="020B0604020202020204" pitchFamily="34" charset="0"/>
              </a:rPr>
              <a:t>Vendor agreements</a:t>
            </a:r>
          </a:p>
          <a:p>
            <a:pPr marL="403225" indent="-403225" algn="just">
              <a:lnSpc>
                <a:spcPct val="150000"/>
              </a:lnSpc>
              <a:buClr>
                <a:srgbClr val="FF0000"/>
              </a:buClr>
              <a:buFont typeface="Wingdings" pitchFamily="2" charset="2"/>
              <a:buChar char="ü"/>
            </a:pPr>
            <a:r>
              <a:rPr lang="en-ZA" sz="6400" dirty="0">
                <a:latin typeface="Baskerville" panose="02020502070401020303" pitchFamily="18" charset="0"/>
                <a:ea typeface="Baskerville" panose="02020502070401020303" pitchFamily="18" charset="0"/>
                <a:cs typeface="Arial" panose="020B0604020202020204" pitchFamily="34" charset="0"/>
              </a:rPr>
              <a:t>Equipment documentation</a:t>
            </a:r>
          </a:p>
          <a:p>
            <a:pPr marL="0" indent="0">
              <a:buNone/>
            </a:pPr>
            <a:r>
              <a:rPr lang="en-ZA" dirty="0"/>
              <a:t>	</a:t>
            </a:r>
          </a:p>
        </p:txBody>
      </p:sp>
      <p:pic>
        <p:nvPicPr>
          <p:cNvPr id="4" name="Picture 3">
            <a:extLst>
              <a:ext uri="{FF2B5EF4-FFF2-40B4-BE49-F238E27FC236}">
                <a16:creationId xmlns:a16="http://schemas.microsoft.com/office/drawing/2014/main" id="{91CBF0B4-FB3D-4958-9E43-06A8F1FDFA73}"/>
              </a:ext>
            </a:extLst>
          </p:cNvPr>
          <p:cNvPicPr>
            <a:picLocks noChangeAspect="1"/>
          </p:cNvPicPr>
          <p:nvPr/>
        </p:nvPicPr>
        <p:blipFill rotWithShape="1">
          <a:blip r:embed="rId2"/>
          <a:srcRect t="7084" b="15587"/>
          <a:stretch/>
        </p:blipFill>
        <p:spPr>
          <a:xfrm>
            <a:off x="5915559" y="3835729"/>
            <a:ext cx="3589154" cy="2507075"/>
          </a:xfrm>
          <a:prstGeom prst="rect">
            <a:avLst/>
          </a:prstGeom>
        </p:spPr>
      </p:pic>
    </p:spTree>
    <p:extLst>
      <p:ext uri="{BB962C8B-B14F-4D97-AF65-F5344CB8AC3E}">
        <p14:creationId xmlns:p14="http://schemas.microsoft.com/office/powerpoint/2010/main" val="14134494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98DC9-CA57-44A6-8DEC-BD1B04B39129}"/>
              </a:ext>
            </a:extLst>
          </p:cNvPr>
          <p:cNvSpPr>
            <a:spLocks noGrp="1"/>
          </p:cNvSpPr>
          <p:nvPr>
            <p:ph type="title"/>
          </p:nvPr>
        </p:nvSpPr>
        <p:spPr>
          <a:xfrm>
            <a:off x="771778" y="0"/>
            <a:ext cx="10515600" cy="779464"/>
          </a:xfrm>
        </p:spPr>
        <p:txBody>
          <a:bodyPr/>
          <a:lstStyle/>
          <a:p>
            <a:r>
              <a:rPr lang="en-ZA" b="1" dirty="0">
                <a:solidFill>
                  <a:srgbClr val="FF0000"/>
                </a:solidFill>
                <a:latin typeface="Arial" panose="020B0604020202020204" pitchFamily="34" charset="0"/>
                <a:cs typeface="Arial" panose="020B0604020202020204" pitchFamily="34" charset="0"/>
              </a:rPr>
              <a:t>Continuation…</a:t>
            </a:r>
          </a:p>
        </p:txBody>
      </p:sp>
      <p:sp>
        <p:nvSpPr>
          <p:cNvPr id="3" name="Content Placeholder 2">
            <a:extLst>
              <a:ext uri="{FF2B5EF4-FFF2-40B4-BE49-F238E27FC236}">
                <a16:creationId xmlns:a16="http://schemas.microsoft.com/office/drawing/2014/main" id="{82E273EA-8013-4499-842A-70D2490DDFA0}"/>
              </a:ext>
            </a:extLst>
          </p:cNvPr>
          <p:cNvSpPr>
            <a:spLocks noGrp="1"/>
          </p:cNvSpPr>
          <p:nvPr>
            <p:ph idx="1"/>
          </p:nvPr>
        </p:nvSpPr>
        <p:spPr>
          <a:xfrm>
            <a:off x="653143" y="779464"/>
            <a:ext cx="11447813" cy="5397499"/>
          </a:xfrm>
        </p:spPr>
        <p:txBody>
          <a:bodyPr>
            <a:normAutofit/>
          </a:bodyPr>
          <a:lstStyle/>
          <a:p>
            <a:pPr marL="0" indent="0" algn="just">
              <a:lnSpc>
                <a:spcPct val="150000"/>
              </a:lnSpc>
              <a:buNone/>
            </a:pPr>
            <a:r>
              <a:rPr lang="en-ZA" sz="2400" b="1" dirty="0">
                <a:solidFill>
                  <a:schemeClr val="tx2"/>
                </a:solidFill>
                <a:latin typeface="Baskerville" panose="02020502070401020303" pitchFamily="18" charset="0"/>
                <a:ea typeface="Baskerville" panose="02020502070401020303" pitchFamily="18" charset="0"/>
                <a:cs typeface="Arial" panose="020B0604020202020204" pitchFamily="34" charset="0"/>
              </a:rPr>
              <a:t>Organizational and Personnel Details</a:t>
            </a:r>
          </a:p>
          <a:p>
            <a:pPr marL="0" indent="0" algn="just">
              <a:lnSpc>
                <a:spcPct val="150000"/>
              </a:lnSpc>
              <a:buNone/>
            </a:pPr>
            <a:r>
              <a:rPr lang="en-ZA" sz="2400" dirty="0">
                <a:solidFill>
                  <a:schemeClr val="tx2"/>
                </a:solidFill>
                <a:latin typeface="Baskerville" panose="02020502070401020303" pitchFamily="18" charset="0"/>
                <a:ea typeface="Baskerville" panose="02020502070401020303" pitchFamily="18" charset="0"/>
                <a:cs typeface="Arial" panose="020B0604020202020204" pitchFamily="34" charset="0"/>
              </a:rPr>
              <a:t>In the appendix section, you can also include your organizational process and details of the people involved in your company. These will let the reader have a peek into the workings of your company and the people behind it:</a:t>
            </a:r>
          </a:p>
          <a:p>
            <a:pPr marL="0" indent="0" algn="just">
              <a:lnSpc>
                <a:spcPct val="150000"/>
              </a:lnSpc>
              <a:buNone/>
            </a:pPr>
            <a:endParaRPr lang="en-ZA" sz="2400" dirty="0">
              <a:solidFill>
                <a:schemeClr val="tx2"/>
              </a:solidFill>
              <a:latin typeface="Baskerville" panose="02020502070401020303" pitchFamily="18" charset="0"/>
              <a:ea typeface="Baskerville" panose="02020502070401020303" pitchFamily="18" charset="0"/>
              <a:cs typeface="Arial" panose="020B0604020202020204" pitchFamily="34" charset="0"/>
            </a:endParaRPr>
          </a:p>
          <a:p>
            <a:pPr marL="450850" indent="-450850" algn="just">
              <a:lnSpc>
                <a:spcPct val="150000"/>
              </a:lnSpc>
              <a:buClr>
                <a:srgbClr val="FF0000"/>
              </a:buClr>
              <a:buFont typeface="Wingdings" pitchFamily="2" charset="2"/>
              <a:buChar char="Ø"/>
            </a:pPr>
            <a:r>
              <a:rPr lang="en-ZA" sz="2400" dirty="0">
                <a:solidFill>
                  <a:schemeClr val="tx2"/>
                </a:solidFill>
                <a:latin typeface="Baskerville" panose="02020502070401020303" pitchFamily="18" charset="0"/>
                <a:ea typeface="Baskerville" panose="02020502070401020303" pitchFamily="18" charset="0"/>
                <a:cs typeface="Arial" panose="020B0604020202020204" pitchFamily="34" charset="0"/>
              </a:rPr>
              <a:t>Organizational chart</a:t>
            </a:r>
          </a:p>
          <a:p>
            <a:pPr marL="450850" indent="-450850" algn="just">
              <a:lnSpc>
                <a:spcPct val="150000"/>
              </a:lnSpc>
              <a:buClr>
                <a:srgbClr val="FF0000"/>
              </a:buClr>
              <a:buFont typeface="Wingdings" pitchFamily="2" charset="2"/>
              <a:buChar char="Ø"/>
            </a:pPr>
            <a:r>
              <a:rPr lang="en-ZA" sz="2400" dirty="0">
                <a:solidFill>
                  <a:schemeClr val="tx2"/>
                </a:solidFill>
                <a:latin typeface="Baskerville" panose="02020502070401020303" pitchFamily="18" charset="0"/>
                <a:ea typeface="Baskerville" panose="02020502070401020303" pitchFamily="18" charset="0"/>
                <a:cs typeface="Arial" panose="020B0604020202020204" pitchFamily="34" charset="0"/>
              </a:rPr>
              <a:t>Executive members’ resume</a:t>
            </a:r>
          </a:p>
          <a:p>
            <a:pPr marL="450850" indent="-450850" algn="just">
              <a:lnSpc>
                <a:spcPct val="150000"/>
              </a:lnSpc>
              <a:buClr>
                <a:srgbClr val="FF0000"/>
              </a:buClr>
              <a:buFont typeface="Wingdings" pitchFamily="2" charset="2"/>
              <a:buChar char="Ø"/>
            </a:pPr>
            <a:r>
              <a:rPr lang="en-ZA" sz="2400" dirty="0">
                <a:solidFill>
                  <a:schemeClr val="tx2"/>
                </a:solidFill>
                <a:latin typeface="Baskerville" panose="02020502070401020303" pitchFamily="18" charset="0"/>
                <a:ea typeface="Baskerville" panose="02020502070401020303" pitchFamily="18" charset="0"/>
                <a:cs typeface="Arial" panose="020B0604020202020204" pitchFamily="34" charset="0"/>
              </a:rPr>
              <a:t>Affiliates such as attorneys, accountants, etc.</a:t>
            </a:r>
          </a:p>
          <a:p>
            <a:endParaRPr lang="en-ZA" dirty="0"/>
          </a:p>
        </p:txBody>
      </p:sp>
      <p:pic>
        <p:nvPicPr>
          <p:cNvPr id="4" name="Picture 3">
            <a:extLst>
              <a:ext uri="{FF2B5EF4-FFF2-40B4-BE49-F238E27FC236}">
                <a16:creationId xmlns:a16="http://schemas.microsoft.com/office/drawing/2014/main" id="{D26E87FF-92F6-4643-9BC0-1B459A97113E}"/>
              </a:ext>
            </a:extLst>
          </p:cNvPr>
          <p:cNvPicPr>
            <a:picLocks noChangeAspect="1"/>
          </p:cNvPicPr>
          <p:nvPr/>
        </p:nvPicPr>
        <p:blipFill rotWithShape="1">
          <a:blip r:embed="rId2"/>
          <a:srcRect l="1957"/>
          <a:stretch/>
        </p:blipFill>
        <p:spPr>
          <a:xfrm>
            <a:off x="6808280" y="2755074"/>
            <a:ext cx="4849330" cy="2927267"/>
          </a:xfrm>
          <a:prstGeom prst="rect">
            <a:avLst/>
          </a:prstGeom>
        </p:spPr>
      </p:pic>
    </p:spTree>
    <p:extLst>
      <p:ext uri="{BB962C8B-B14F-4D97-AF65-F5344CB8AC3E}">
        <p14:creationId xmlns:p14="http://schemas.microsoft.com/office/powerpoint/2010/main" val="27166093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C0928-36DD-4A18-83D6-9F54B800E8A2}"/>
              </a:ext>
            </a:extLst>
          </p:cNvPr>
          <p:cNvSpPr>
            <a:spLocks noGrp="1"/>
          </p:cNvSpPr>
          <p:nvPr>
            <p:ph type="title"/>
          </p:nvPr>
        </p:nvSpPr>
        <p:spPr>
          <a:xfrm>
            <a:off x="541317" y="84261"/>
            <a:ext cx="10515600" cy="596776"/>
          </a:xfrm>
        </p:spPr>
        <p:txBody>
          <a:bodyPr>
            <a:normAutofit fontScale="90000"/>
          </a:bodyPr>
          <a:lstStyle/>
          <a:p>
            <a:r>
              <a:rPr lang="en-ZA" b="1" dirty="0">
                <a:solidFill>
                  <a:srgbClr val="FF0000"/>
                </a:solidFill>
                <a:latin typeface="Arial" panose="020B0604020202020204" pitchFamily="34" charset="0"/>
                <a:cs typeface="Arial" panose="020B0604020202020204" pitchFamily="34" charset="0"/>
              </a:rPr>
              <a:t>Continuation…</a:t>
            </a:r>
          </a:p>
        </p:txBody>
      </p:sp>
      <p:sp>
        <p:nvSpPr>
          <p:cNvPr id="3" name="Content Placeholder 2">
            <a:extLst>
              <a:ext uri="{FF2B5EF4-FFF2-40B4-BE49-F238E27FC236}">
                <a16:creationId xmlns:a16="http://schemas.microsoft.com/office/drawing/2014/main" id="{7E4ADAF2-FBBB-4106-B8A1-D27CC2E95B41}"/>
              </a:ext>
            </a:extLst>
          </p:cNvPr>
          <p:cNvSpPr>
            <a:spLocks noGrp="1"/>
          </p:cNvSpPr>
          <p:nvPr>
            <p:ph idx="1"/>
          </p:nvPr>
        </p:nvSpPr>
        <p:spPr>
          <a:xfrm>
            <a:off x="452436" y="764164"/>
            <a:ext cx="11612893" cy="5909767"/>
          </a:xfrm>
        </p:spPr>
        <p:txBody>
          <a:bodyPr>
            <a:normAutofit fontScale="85000" lnSpcReduction="10000"/>
          </a:bodyPr>
          <a:lstStyle/>
          <a:p>
            <a:pPr marL="0" indent="0" algn="just">
              <a:lnSpc>
                <a:spcPct val="150000"/>
              </a:lnSpc>
              <a:buNone/>
            </a:pPr>
            <a:r>
              <a:rPr lang="en-ZA" sz="2000" b="1" dirty="0">
                <a:solidFill>
                  <a:schemeClr val="tx2"/>
                </a:solidFill>
                <a:latin typeface="Baskerville" panose="02020502070401020303" pitchFamily="18" charset="0"/>
                <a:ea typeface="Baskerville" panose="02020502070401020303" pitchFamily="18" charset="0"/>
                <a:cs typeface="Arial" panose="020B0604020202020204" pitchFamily="34" charset="0"/>
              </a:rPr>
              <a:t>Additional Financial Documents</a:t>
            </a:r>
          </a:p>
          <a:p>
            <a:pPr marL="0" indent="0" algn="just">
              <a:lnSpc>
                <a:spcPct val="150000"/>
              </a:lnSpc>
              <a:buNone/>
            </a:pPr>
            <a:r>
              <a:rPr lang="en-ZA" sz="1800" dirty="0">
                <a:latin typeface="Baskerville" panose="02020502070401020303" pitchFamily="18" charset="0"/>
                <a:ea typeface="Baskerville" panose="02020502070401020303" pitchFamily="18" charset="0"/>
                <a:cs typeface="Arial" panose="020B0604020202020204" pitchFamily="34" charset="0"/>
              </a:rPr>
              <a:t>Your business plan already consists of ample financial information. But in case you need to attach any extra documents, you can include them in this section of your business plan. You may also need to include some exclusive documents for your investors and banks</a:t>
            </a:r>
            <a:r>
              <a:rPr lang="en-ZA" sz="1800" dirty="0">
                <a:solidFill>
                  <a:schemeClr val="tx2"/>
                </a:solidFill>
                <a:latin typeface="Baskerville" panose="02020502070401020303" pitchFamily="18" charset="0"/>
                <a:ea typeface="Baskerville" panose="02020502070401020303" pitchFamily="18" charset="0"/>
                <a:cs typeface="Arial" panose="020B0604020202020204" pitchFamily="34" charset="0"/>
              </a:rPr>
              <a:t>. </a:t>
            </a:r>
          </a:p>
          <a:p>
            <a:pPr marL="0" indent="0" algn="just">
              <a:lnSpc>
                <a:spcPct val="150000"/>
              </a:lnSpc>
              <a:buNone/>
            </a:pPr>
            <a:r>
              <a:rPr lang="en-ZA" sz="1800" b="1" dirty="0">
                <a:solidFill>
                  <a:schemeClr val="tx2"/>
                </a:solidFill>
                <a:latin typeface="Baskerville" panose="02020502070401020303" pitchFamily="18" charset="0"/>
                <a:ea typeface="Baskerville" panose="02020502070401020303" pitchFamily="18" charset="0"/>
                <a:cs typeface="Arial" panose="020B0604020202020204" pitchFamily="34" charset="0"/>
              </a:rPr>
              <a:t>Some of them are:</a:t>
            </a:r>
          </a:p>
          <a:p>
            <a:pPr algn="just">
              <a:lnSpc>
                <a:spcPct val="150000"/>
              </a:lnSpc>
            </a:pPr>
            <a:endParaRPr lang="en-ZA" sz="100" dirty="0">
              <a:solidFill>
                <a:schemeClr val="tx2"/>
              </a:solidFill>
              <a:latin typeface="Baskerville" panose="02020502070401020303" pitchFamily="18" charset="0"/>
              <a:ea typeface="Baskerville" panose="02020502070401020303" pitchFamily="18" charset="0"/>
              <a:cs typeface="Arial" panose="020B0604020202020204" pitchFamily="34" charset="0"/>
            </a:endParaRPr>
          </a:p>
          <a:p>
            <a:pPr marL="319088" indent="-319088" algn="just">
              <a:lnSpc>
                <a:spcPct val="110000"/>
              </a:lnSpc>
              <a:buClr>
                <a:srgbClr val="FF0000"/>
              </a:buClr>
              <a:buFont typeface="Wingdings" pitchFamily="2" charset="2"/>
              <a:buChar char="v"/>
            </a:pPr>
            <a:r>
              <a:rPr lang="en-ZA" sz="1800" dirty="0">
                <a:latin typeface="Baskerville" panose="02020502070401020303" pitchFamily="18" charset="0"/>
                <a:ea typeface="Baskerville" panose="02020502070401020303" pitchFamily="18" charset="0"/>
                <a:cs typeface="Arial" panose="020B0604020202020204" pitchFamily="34" charset="0"/>
              </a:rPr>
              <a:t>List of assets within the business</a:t>
            </a:r>
          </a:p>
          <a:p>
            <a:pPr marL="319088" indent="-319088" algn="just">
              <a:lnSpc>
                <a:spcPct val="110000"/>
              </a:lnSpc>
              <a:buClr>
                <a:srgbClr val="FF0000"/>
              </a:buClr>
              <a:buFont typeface="Wingdings" pitchFamily="2" charset="2"/>
              <a:buChar char="v"/>
            </a:pPr>
            <a:r>
              <a:rPr lang="en-ZA" sz="1800" dirty="0">
                <a:latin typeface="Baskerville" panose="02020502070401020303" pitchFamily="18" charset="0"/>
                <a:ea typeface="Baskerville" panose="02020502070401020303" pitchFamily="18" charset="0"/>
                <a:cs typeface="Arial" panose="020B0604020202020204" pitchFamily="34" charset="0"/>
              </a:rPr>
              <a:t>Credit history</a:t>
            </a:r>
          </a:p>
          <a:p>
            <a:pPr marL="319088" indent="-319088" algn="just">
              <a:lnSpc>
                <a:spcPct val="110000"/>
              </a:lnSpc>
              <a:buClr>
                <a:srgbClr val="FF0000"/>
              </a:buClr>
              <a:buFont typeface="Wingdings" pitchFamily="2" charset="2"/>
              <a:buChar char="v"/>
            </a:pPr>
            <a:r>
              <a:rPr lang="en-ZA" sz="1800" dirty="0">
                <a:latin typeface="Baskerville" panose="02020502070401020303" pitchFamily="18" charset="0"/>
                <a:ea typeface="Baskerville" panose="02020502070401020303" pitchFamily="18" charset="0"/>
                <a:cs typeface="Arial" panose="020B0604020202020204" pitchFamily="34" charset="0"/>
              </a:rPr>
              <a:t>Tax returns</a:t>
            </a:r>
          </a:p>
          <a:p>
            <a:pPr marL="319088" indent="-319088" algn="just">
              <a:lnSpc>
                <a:spcPct val="110000"/>
              </a:lnSpc>
              <a:buClr>
                <a:srgbClr val="FF0000"/>
              </a:buClr>
              <a:buFont typeface="Wingdings" pitchFamily="2" charset="2"/>
              <a:buChar char="v"/>
            </a:pPr>
            <a:r>
              <a:rPr lang="en-ZA" sz="1800" dirty="0">
                <a:latin typeface="Baskerville" panose="02020502070401020303" pitchFamily="18" charset="0"/>
                <a:ea typeface="Baskerville" panose="02020502070401020303" pitchFamily="18" charset="0"/>
                <a:cs typeface="Arial" panose="020B0604020202020204" pitchFamily="34" charset="0"/>
              </a:rPr>
              <a:t>Spreadsheets of financial projections</a:t>
            </a:r>
          </a:p>
          <a:p>
            <a:pPr marL="0" indent="0">
              <a:buNone/>
            </a:pPr>
            <a:endParaRPr lang="en-ZA" sz="1800" b="1" dirty="0">
              <a:solidFill>
                <a:srgbClr val="FF0000"/>
              </a:solidFill>
              <a:latin typeface="Baskerville" panose="02020502070401020303" pitchFamily="18" charset="0"/>
              <a:ea typeface="Baskerville" panose="02020502070401020303" pitchFamily="18" charset="0"/>
              <a:cs typeface="Arial" panose="020B0604020202020204" pitchFamily="34" charset="0"/>
            </a:endParaRPr>
          </a:p>
          <a:p>
            <a:pPr marL="0" indent="0">
              <a:buNone/>
            </a:pPr>
            <a:r>
              <a:rPr lang="en-ZA" sz="1800" b="1" dirty="0">
                <a:solidFill>
                  <a:schemeClr val="tx2"/>
                </a:solidFill>
                <a:latin typeface="Baskerville" panose="02020502070401020303" pitchFamily="18" charset="0"/>
                <a:ea typeface="Baskerville" panose="02020502070401020303" pitchFamily="18" charset="0"/>
                <a:cs typeface="Arial" panose="020B0604020202020204" pitchFamily="34" charset="0"/>
              </a:rPr>
              <a:t>Achievements, Testimonials, and News Stories</a:t>
            </a:r>
          </a:p>
          <a:p>
            <a:pPr marL="0" indent="0">
              <a:buNone/>
            </a:pPr>
            <a:endParaRPr lang="en-ZA" sz="1600" b="1" dirty="0">
              <a:solidFill>
                <a:schemeClr val="tx2"/>
              </a:solidFill>
              <a:latin typeface="Baskerville" panose="02020502070401020303" pitchFamily="18" charset="0"/>
              <a:ea typeface="Baskerville" panose="02020502070401020303" pitchFamily="18" charset="0"/>
              <a:cs typeface="Arial" panose="020B0604020202020204" pitchFamily="34" charset="0"/>
            </a:endParaRPr>
          </a:p>
          <a:p>
            <a:pPr marL="0" indent="0">
              <a:lnSpc>
                <a:spcPct val="160000"/>
              </a:lnSpc>
              <a:buNone/>
            </a:pPr>
            <a:r>
              <a:rPr lang="en-ZA" sz="1800" dirty="0">
                <a:latin typeface="Baskerville" panose="02020502070401020303" pitchFamily="18" charset="0"/>
                <a:ea typeface="Baskerville" panose="02020502070401020303" pitchFamily="18" charset="0"/>
                <a:cs typeface="Arial" panose="020B0604020202020204" pitchFamily="34" charset="0"/>
              </a:rPr>
              <a:t>You can also include information that advocates your company’s credibility. This helps the reader to trust your products, and therefore, your brand too. Some of them are:</a:t>
            </a:r>
          </a:p>
          <a:p>
            <a:pPr marL="319088" indent="-273050">
              <a:buClr>
                <a:srgbClr val="FF0000"/>
              </a:buClr>
              <a:buFont typeface="Wingdings" pitchFamily="2" charset="2"/>
              <a:buChar char="v"/>
            </a:pPr>
            <a:r>
              <a:rPr lang="en-ZA" sz="1800" dirty="0">
                <a:latin typeface="Baskerville" panose="02020502070401020303" pitchFamily="18" charset="0"/>
                <a:ea typeface="Baskerville" panose="02020502070401020303" pitchFamily="18" charset="0"/>
                <a:cs typeface="Arial" panose="020B0604020202020204" pitchFamily="34" charset="0"/>
              </a:rPr>
              <a:t>Media and press clippings</a:t>
            </a:r>
          </a:p>
          <a:p>
            <a:pPr marL="319088" indent="-273050">
              <a:buClr>
                <a:srgbClr val="FF0000"/>
              </a:buClr>
              <a:buFont typeface="Wingdings" pitchFamily="2" charset="2"/>
              <a:buChar char="v"/>
            </a:pPr>
            <a:r>
              <a:rPr lang="en-ZA" sz="1800" dirty="0">
                <a:latin typeface="Baskerville" panose="02020502070401020303" pitchFamily="18" charset="0"/>
                <a:ea typeface="Baskerville" panose="02020502070401020303" pitchFamily="18" charset="0"/>
                <a:cs typeface="Arial" panose="020B0604020202020204" pitchFamily="34" charset="0"/>
              </a:rPr>
              <a:t>Customer or expert endorsements</a:t>
            </a:r>
          </a:p>
          <a:p>
            <a:pPr marL="319088" indent="-273050">
              <a:buClr>
                <a:srgbClr val="FF0000"/>
              </a:buClr>
              <a:buFont typeface="Wingdings" pitchFamily="2" charset="2"/>
              <a:buChar char="v"/>
            </a:pPr>
            <a:r>
              <a:rPr lang="en-ZA" sz="1800" dirty="0">
                <a:latin typeface="Baskerville" panose="02020502070401020303" pitchFamily="18" charset="0"/>
                <a:ea typeface="Baskerville" panose="02020502070401020303" pitchFamily="18" charset="0"/>
                <a:cs typeface="Arial" panose="020B0604020202020204" pitchFamily="34" charset="0"/>
              </a:rPr>
              <a:t>Awards and achievements</a:t>
            </a:r>
          </a:p>
          <a:p>
            <a:pPr marL="0" indent="0" algn="just">
              <a:lnSpc>
                <a:spcPct val="150000"/>
              </a:lnSpc>
              <a:buNone/>
            </a:pPr>
            <a:endParaRPr lang="en-ZA" sz="1800" dirty="0">
              <a:solidFill>
                <a:srgbClr val="FF0000"/>
              </a:solidFill>
              <a:latin typeface="Baskerville" panose="02020502070401020303" pitchFamily="18" charset="0"/>
              <a:ea typeface="Baskerville" panose="02020502070401020303" pitchFamily="18" charset="0"/>
              <a:cs typeface="Arial" panose="020B0604020202020204" pitchFamily="34" charset="0"/>
            </a:endParaRPr>
          </a:p>
        </p:txBody>
      </p:sp>
      <p:pic>
        <p:nvPicPr>
          <p:cNvPr id="4" name="Picture 3">
            <a:extLst>
              <a:ext uri="{FF2B5EF4-FFF2-40B4-BE49-F238E27FC236}">
                <a16:creationId xmlns:a16="http://schemas.microsoft.com/office/drawing/2014/main" id="{52CB4A28-FB35-4D45-AA4F-1AADEB10EF99}"/>
              </a:ext>
            </a:extLst>
          </p:cNvPr>
          <p:cNvPicPr>
            <a:picLocks noChangeAspect="1"/>
          </p:cNvPicPr>
          <p:nvPr/>
        </p:nvPicPr>
        <p:blipFill>
          <a:blip r:embed="rId2"/>
          <a:stretch>
            <a:fillRect/>
          </a:stretch>
        </p:blipFill>
        <p:spPr>
          <a:xfrm>
            <a:off x="5196095" y="2048140"/>
            <a:ext cx="4596285" cy="2915746"/>
          </a:xfrm>
          <a:prstGeom prst="rect">
            <a:avLst/>
          </a:prstGeom>
        </p:spPr>
      </p:pic>
    </p:spTree>
    <p:extLst>
      <p:ext uri="{BB962C8B-B14F-4D97-AF65-F5344CB8AC3E}">
        <p14:creationId xmlns:p14="http://schemas.microsoft.com/office/powerpoint/2010/main" val="85181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additive="base">
                                        <p:cTn id="3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 calcmode="lin" valueType="num">
                                      <p:cBhvr additive="base">
                                        <p:cTn id="4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 calcmode="lin" valueType="num">
                                      <p:cBhvr additive="base">
                                        <p:cTn id="5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D3B968-7173-41C4-8CBC-EFBC1FB8FBD3}"/>
              </a:ext>
            </a:extLst>
          </p:cNvPr>
          <p:cNvSpPr>
            <a:spLocks noGrp="1"/>
          </p:cNvSpPr>
          <p:nvPr>
            <p:ph idx="1"/>
          </p:nvPr>
        </p:nvSpPr>
        <p:spPr>
          <a:xfrm>
            <a:off x="-94407" y="2779643"/>
            <a:ext cx="10465904" cy="1298714"/>
          </a:xfrm>
        </p:spPr>
        <p:txBody>
          <a:bodyPr>
            <a:normAutofit lnSpcReduction="10000"/>
          </a:bodyPr>
          <a:lstStyle/>
          <a:p>
            <a:pPr marL="0" indent="0" algn="ctr">
              <a:buNone/>
            </a:pPr>
            <a:r>
              <a:rPr lang="en-ZA" sz="9600" b="1" dirty="0">
                <a:solidFill>
                  <a:srgbClr val="FF0000"/>
                </a:solidFill>
                <a:latin typeface="Arial" panose="020B0604020202020204" pitchFamily="34" charset="0"/>
                <a:cs typeface="Arial" panose="020B0604020202020204" pitchFamily="34" charset="0"/>
              </a:rPr>
              <a:t> Thank you . </a:t>
            </a:r>
          </a:p>
        </p:txBody>
      </p:sp>
      <p:pic>
        <p:nvPicPr>
          <p:cNvPr id="9218" name="Picture 2" descr="Heart Thumbs Up | Symbols &amp;amp; Emoticons">
            <a:extLst>
              <a:ext uri="{FF2B5EF4-FFF2-40B4-BE49-F238E27FC236}">
                <a16:creationId xmlns:a16="http://schemas.microsoft.com/office/drawing/2014/main" id="{6BBDD2A0-7EEA-480C-ACF9-5017F3856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87543">
            <a:off x="8842734" y="1950363"/>
            <a:ext cx="2686464" cy="208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862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6F1D-74C3-4C74-B819-BA3CF3FAD845}"/>
              </a:ext>
            </a:extLst>
          </p:cNvPr>
          <p:cNvSpPr>
            <a:spLocks noGrp="1"/>
          </p:cNvSpPr>
          <p:nvPr>
            <p:ph type="title"/>
          </p:nvPr>
        </p:nvSpPr>
        <p:spPr>
          <a:xfrm>
            <a:off x="838200" y="1641516"/>
            <a:ext cx="10515600" cy="1325563"/>
          </a:xfrm>
        </p:spPr>
        <p:txBody>
          <a:bodyPr>
            <a:noAutofit/>
          </a:bodyPr>
          <a:lstStyle/>
          <a:p>
            <a:pPr algn="ctr"/>
            <a:r>
              <a:rPr lang="en-ZA" b="1" dirty="0">
                <a:solidFill>
                  <a:srgbClr val="FF0000"/>
                </a:solidFill>
                <a:latin typeface="Arial" panose="020B0604020202020204" pitchFamily="34" charset="0"/>
                <a:cs typeface="Arial" panose="020B0604020202020204" pitchFamily="34" charset="0"/>
              </a:rPr>
              <a:t>BUSINESS PLAN FUNDAMENTALS</a:t>
            </a:r>
          </a:p>
        </p:txBody>
      </p:sp>
      <p:pic>
        <p:nvPicPr>
          <p:cNvPr id="4" name="Picture 3">
            <a:extLst>
              <a:ext uri="{FF2B5EF4-FFF2-40B4-BE49-F238E27FC236}">
                <a16:creationId xmlns:a16="http://schemas.microsoft.com/office/drawing/2014/main" id="{920CBEDF-6AC6-4521-9B35-61C8F7070BB3}"/>
              </a:ext>
            </a:extLst>
          </p:cNvPr>
          <p:cNvPicPr>
            <a:picLocks noChangeAspect="1"/>
          </p:cNvPicPr>
          <p:nvPr/>
        </p:nvPicPr>
        <p:blipFill>
          <a:blip r:embed="rId2"/>
          <a:stretch>
            <a:fillRect/>
          </a:stretch>
        </p:blipFill>
        <p:spPr>
          <a:xfrm>
            <a:off x="1929329" y="3690383"/>
            <a:ext cx="7955970" cy="2432515"/>
          </a:xfrm>
          <a:prstGeom prst="rect">
            <a:avLst/>
          </a:prstGeom>
        </p:spPr>
      </p:pic>
    </p:spTree>
    <p:extLst>
      <p:ext uri="{BB962C8B-B14F-4D97-AF65-F5344CB8AC3E}">
        <p14:creationId xmlns:p14="http://schemas.microsoft.com/office/powerpoint/2010/main" val="2064514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EA8337-9D6E-42E4-A836-B178B9FB2752}"/>
              </a:ext>
            </a:extLst>
          </p:cNvPr>
          <p:cNvSpPr>
            <a:spLocks noGrp="1"/>
          </p:cNvSpPr>
          <p:nvPr>
            <p:ph type="title"/>
          </p:nvPr>
        </p:nvSpPr>
        <p:spPr/>
        <p:txBody>
          <a:bodyPr/>
          <a:lstStyle/>
          <a:p>
            <a:pPr algn="ctr"/>
            <a:r>
              <a:rPr lang="en-ZA" b="1" dirty="0">
                <a:solidFill>
                  <a:srgbClr val="FF0000"/>
                </a:solidFill>
                <a:latin typeface="Arial" panose="020B0604020202020204" pitchFamily="34" charset="0"/>
                <a:cs typeface="Arial" panose="020B0604020202020204" pitchFamily="34" charset="0"/>
              </a:rPr>
              <a:t>WHAT IS A BUSINESS PLAN?</a:t>
            </a:r>
          </a:p>
        </p:txBody>
      </p:sp>
      <p:pic>
        <p:nvPicPr>
          <p:cNvPr id="6" name="Content Placeholder 5">
            <a:extLst>
              <a:ext uri="{FF2B5EF4-FFF2-40B4-BE49-F238E27FC236}">
                <a16:creationId xmlns:a16="http://schemas.microsoft.com/office/drawing/2014/main" id="{EB3D11F2-95E1-4C87-BEDF-2D9E3EE4CDDD}"/>
              </a:ext>
            </a:extLst>
          </p:cNvPr>
          <p:cNvPicPr>
            <a:picLocks noGrp="1" noChangeAspect="1"/>
          </p:cNvPicPr>
          <p:nvPr>
            <p:ph idx="1"/>
          </p:nvPr>
        </p:nvPicPr>
        <p:blipFill>
          <a:blip r:embed="rId2"/>
          <a:stretch>
            <a:fillRect/>
          </a:stretch>
        </p:blipFill>
        <p:spPr>
          <a:xfrm>
            <a:off x="2451652" y="2173357"/>
            <a:ext cx="7845287" cy="3180522"/>
          </a:xfrm>
          <a:prstGeom prst="rect">
            <a:avLst/>
          </a:prstGeom>
        </p:spPr>
      </p:pic>
    </p:spTree>
    <p:extLst>
      <p:ext uri="{BB962C8B-B14F-4D97-AF65-F5344CB8AC3E}">
        <p14:creationId xmlns:p14="http://schemas.microsoft.com/office/powerpoint/2010/main" val="219471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18BBDE-1D70-1A40-A0E9-8B951331BDE3}"/>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3844833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2793C-42B6-409A-89D1-7C4D04743CB8}"/>
              </a:ext>
            </a:extLst>
          </p:cNvPr>
          <p:cNvSpPr>
            <a:spLocks noGrp="1"/>
          </p:cNvSpPr>
          <p:nvPr>
            <p:ph type="title"/>
          </p:nvPr>
        </p:nvSpPr>
        <p:spPr>
          <a:xfrm>
            <a:off x="741218" y="115744"/>
            <a:ext cx="10515600" cy="565294"/>
          </a:xfrm>
        </p:spPr>
        <p:txBody>
          <a:bodyPr>
            <a:normAutofit fontScale="90000"/>
          </a:bodyPr>
          <a:lstStyle/>
          <a:p>
            <a:pPr algn="ctr"/>
            <a:r>
              <a:rPr lang="en-GB" b="1" dirty="0">
                <a:solidFill>
                  <a:srgbClr val="FF0000"/>
                </a:solidFill>
                <a:latin typeface="Arial" panose="020B0604020202020204" pitchFamily="34" charset="0"/>
                <a:cs typeface="Arial" panose="020B0604020202020204" pitchFamily="34" charset="0"/>
              </a:rPr>
              <a:t>WHAT is a BUSINESS PLAN</a:t>
            </a:r>
            <a:endParaRPr lang="en-ZA"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EEC34A-23EB-4E49-BEE8-2C58E4705B86}"/>
              </a:ext>
            </a:extLst>
          </p:cNvPr>
          <p:cNvSpPr>
            <a:spLocks noGrp="1"/>
          </p:cNvSpPr>
          <p:nvPr>
            <p:ph idx="1"/>
          </p:nvPr>
        </p:nvSpPr>
        <p:spPr>
          <a:xfrm>
            <a:off x="96982" y="997526"/>
            <a:ext cx="12095018" cy="5744729"/>
          </a:xfrm>
        </p:spPr>
        <p:txBody>
          <a:bodyPr>
            <a:normAutofit/>
          </a:bodyPr>
          <a:lstStyle/>
          <a:p>
            <a:pPr marL="538163" indent="-525463" algn="just">
              <a:buClr>
                <a:srgbClr val="FF0000"/>
              </a:buClr>
              <a:buFont typeface="Wingdings" pitchFamily="2" charset="2"/>
              <a:buChar char="v"/>
            </a:pPr>
            <a:r>
              <a:rPr lang="en-ZA" sz="3600" b="1" dirty="0">
                <a:latin typeface="Angsana New" panose="02020603050405020304" pitchFamily="18" charset="-34"/>
                <a:ea typeface="Baskerville" panose="02020502070401020303" pitchFamily="18" charset="0"/>
                <a:cs typeface="Angsana New" panose="02020603050405020304" pitchFamily="18" charset="-34"/>
              </a:rPr>
              <a:t>A business plan </a:t>
            </a:r>
            <a:r>
              <a:rPr lang="en-ZA" sz="3600" dirty="0">
                <a:latin typeface="Angsana New" panose="02020603050405020304" pitchFamily="18" charset="-34"/>
                <a:ea typeface="Baskerville" panose="02020502070401020303" pitchFamily="18" charset="0"/>
                <a:cs typeface="Angsana New" panose="02020603050405020304" pitchFamily="18" charset="-34"/>
              </a:rPr>
              <a:t>is a written document describing a company's core business activities, objectives, and how it plans to achieve its goals.</a:t>
            </a:r>
          </a:p>
          <a:p>
            <a:pPr marL="538163" indent="-525463" algn="just">
              <a:buClr>
                <a:srgbClr val="FF0000"/>
              </a:buClr>
              <a:buFont typeface="Wingdings" pitchFamily="2" charset="2"/>
              <a:buChar char="v"/>
            </a:pPr>
            <a:r>
              <a:rPr lang="en-ZA" sz="3600" dirty="0">
                <a:latin typeface="Angsana New" panose="02020603050405020304" pitchFamily="18" charset="-34"/>
                <a:ea typeface="Baskerville" panose="02020502070401020303" pitchFamily="18" charset="0"/>
                <a:cs typeface="Angsana New" panose="02020603050405020304" pitchFamily="18" charset="-34"/>
              </a:rPr>
              <a:t>A business plan is </a:t>
            </a:r>
            <a:r>
              <a:rPr lang="en-ZA" sz="3600" b="1" dirty="0">
                <a:latin typeface="Angsana New" panose="02020603050405020304" pitchFamily="18" charset="-34"/>
                <a:ea typeface="Baskerville" panose="02020502070401020303" pitchFamily="18" charset="0"/>
                <a:cs typeface="Angsana New" panose="02020603050405020304" pitchFamily="18" charset="-34"/>
              </a:rPr>
              <a:t>an essential written document that provides a description and overview of your company's future</a:t>
            </a:r>
            <a:r>
              <a:rPr lang="en-ZA" sz="3600" dirty="0">
                <a:latin typeface="Angsana New" panose="02020603050405020304" pitchFamily="18" charset="-34"/>
                <a:ea typeface="Baskerville" panose="02020502070401020303" pitchFamily="18" charset="0"/>
                <a:cs typeface="Angsana New" panose="02020603050405020304" pitchFamily="18" charset="-34"/>
              </a:rPr>
              <a:t>. </a:t>
            </a:r>
          </a:p>
          <a:p>
            <a:pPr marL="538163" indent="-525463" algn="just">
              <a:buClr>
                <a:srgbClr val="FF0000"/>
              </a:buClr>
              <a:buFont typeface="Wingdings" pitchFamily="2" charset="2"/>
              <a:buChar char="v"/>
            </a:pPr>
            <a:r>
              <a:rPr lang="en-ZA" sz="3600" dirty="0">
                <a:latin typeface="Angsana New" panose="02020603050405020304" pitchFamily="18" charset="-34"/>
                <a:ea typeface="Baskerville" panose="02020502070401020303" pitchFamily="18" charset="0"/>
                <a:cs typeface="Angsana New" panose="02020603050405020304" pitchFamily="18" charset="-34"/>
              </a:rPr>
              <a:t>The plan is what explains your </a:t>
            </a:r>
            <a:r>
              <a:rPr lang="en-ZA" sz="3600" b="1" dirty="0">
                <a:latin typeface="Angsana New" panose="02020603050405020304" pitchFamily="18" charset="-34"/>
                <a:ea typeface="Baskerville" panose="02020502070401020303" pitchFamily="18" charset="0"/>
                <a:cs typeface="Angsana New" panose="02020603050405020304" pitchFamily="18" charset="-34"/>
              </a:rPr>
              <a:t>business strategy </a:t>
            </a:r>
            <a:r>
              <a:rPr lang="en-ZA" sz="3600" dirty="0">
                <a:latin typeface="Angsana New" panose="02020603050405020304" pitchFamily="18" charset="-34"/>
                <a:ea typeface="Baskerville" panose="02020502070401020303" pitchFamily="18" charset="0"/>
                <a:cs typeface="Angsana New" panose="02020603050405020304" pitchFamily="18" charset="-34"/>
              </a:rPr>
              <a:t>and your </a:t>
            </a:r>
            <a:r>
              <a:rPr lang="en-ZA" sz="3600" b="1" dirty="0">
                <a:latin typeface="Angsana New" panose="02020603050405020304" pitchFamily="18" charset="-34"/>
                <a:ea typeface="Baskerville" panose="02020502070401020303" pitchFamily="18" charset="0"/>
                <a:cs typeface="Angsana New" panose="02020603050405020304" pitchFamily="18" charset="-34"/>
              </a:rPr>
              <a:t>key goals </a:t>
            </a:r>
            <a:r>
              <a:rPr lang="en-ZA" sz="3600" dirty="0">
                <a:latin typeface="Angsana New" panose="02020603050405020304" pitchFamily="18" charset="-34"/>
                <a:ea typeface="Baskerville" panose="02020502070401020303" pitchFamily="18" charset="0"/>
                <a:cs typeface="Angsana New" panose="02020603050405020304" pitchFamily="18" charset="-34"/>
              </a:rPr>
              <a:t>to get from where you are </a:t>
            </a:r>
            <a:r>
              <a:rPr lang="en-ZA" sz="3600" b="1" dirty="0">
                <a:latin typeface="Angsana New" panose="02020603050405020304" pitchFamily="18" charset="-34"/>
                <a:ea typeface="Baskerville" panose="02020502070401020303" pitchFamily="18" charset="0"/>
                <a:cs typeface="Angsana New" panose="02020603050405020304" pitchFamily="18" charset="-34"/>
              </a:rPr>
              <a:t>now</a:t>
            </a:r>
            <a:r>
              <a:rPr lang="en-ZA" sz="3600" dirty="0">
                <a:latin typeface="Angsana New" panose="02020603050405020304" pitchFamily="18" charset="-34"/>
                <a:ea typeface="Baskerville" panose="02020502070401020303" pitchFamily="18" charset="0"/>
                <a:cs typeface="Angsana New" panose="02020603050405020304" pitchFamily="18" charset="-34"/>
              </a:rPr>
              <a:t> to where you </a:t>
            </a:r>
            <a:r>
              <a:rPr lang="en-ZA" sz="3600" b="1" dirty="0">
                <a:latin typeface="Angsana New" panose="02020603050405020304" pitchFamily="18" charset="-34"/>
                <a:ea typeface="Baskerville" panose="02020502070401020303" pitchFamily="18" charset="0"/>
                <a:cs typeface="Angsana New" panose="02020603050405020304" pitchFamily="18" charset="-34"/>
              </a:rPr>
              <a:t>want to be </a:t>
            </a:r>
            <a:r>
              <a:rPr lang="en-ZA" sz="3600" dirty="0">
                <a:latin typeface="Angsana New" panose="02020603050405020304" pitchFamily="18" charset="-34"/>
                <a:ea typeface="Baskerville" panose="02020502070401020303" pitchFamily="18" charset="0"/>
                <a:cs typeface="Angsana New" panose="02020603050405020304" pitchFamily="18" charset="-34"/>
              </a:rPr>
              <a:t>in the future</a:t>
            </a:r>
          </a:p>
          <a:p>
            <a:pPr marL="538163" indent="-525463" algn="just">
              <a:buClr>
                <a:srgbClr val="FF0000"/>
              </a:buClr>
              <a:buFont typeface="Wingdings" pitchFamily="2" charset="2"/>
              <a:buChar char="v"/>
            </a:pPr>
            <a:r>
              <a:rPr lang="en-ZA" sz="3600" dirty="0">
                <a:latin typeface="Angsana New" panose="02020603050405020304" pitchFamily="18" charset="-34"/>
                <a:ea typeface="Baskerville" panose="02020502070401020303" pitchFamily="18" charset="0"/>
                <a:cs typeface="Angsana New" panose="02020603050405020304" pitchFamily="18" charset="-34"/>
              </a:rPr>
              <a:t>A business plan lays out a </a:t>
            </a:r>
            <a:r>
              <a:rPr lang="en-ZA" sz="3600" b="1" dirty="0">
                <a:latin typeface="Angsana New" panose="02020603050405020304" pitchFamily="18" charset="-34"/>
                <a:ea typeface="Baskerville" panose="02020502070401020303" pitchFamily="18" charset="0"/>
                <a:cs typeface="Angsana New" panose="02020603050405020304" pitchFamily="18" charset="-34"/>
              </a:rPr>
              <a:t>written roadmap </a:t>
            </a:r>
            <a:r>
              <a:rPr lang="en-ZA" sz="3600" dirty="0">
                <a:latin typeface="Angsana New" panose="02020603050405020304" pitchFamily="18" charset="-34"/>
                <a:ea typeface="Baskerville" panose="02020502070401020303" pitchFamily="18" charset="0"/>
                <a:cs typeface="Angsana New" panose="02020603050405020304" pitchFamily="18" charset="-34"/>
              </a:rPr>
              <a:t>for the firm from marketing, financial, and operational standpoints</a:t>
            </a:r>
            <a:r>
              <a:rPr lang="en-ZA" sz="1800" dirty="0">
                <a:latin typeface="Angsana New" panose="02020603050405020304" pitchFamily="18" charset="-34"/>
                <a:ea typeface="Baskerville" panose="02020502070401020303" pitchFamily="18" charset="0"/>
                <a:cs typeface="Angsana New" panose="02020603050405020304" pitchFamily="18" charset="-34"/>
              </a:rPr>
              <a:t>.</a:t>
            </a:r>
          </a:p>
          <a:p>
            <a:pPr marL="0" indent="0">
              <a:buNone/>
            </a:pPr>
            <a:endParaRPr lang="en-ZA" sz="1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285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13428</TotalTime>
  <Words>4401</Words>
  <Application>Microsoft Macintosh PowerPoint</Application>
  <PresentationFormat>Widescreen</PresentationFormat>
  <Paragraphs>499</Paragraphs>
  <Slides>54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Angsana New</vt:lpstr>
      <vt:lpstr>Arial</vt:lpstr>
      <vt:lpstr>Arial</vt:lpstr>
      <vt:lpstr>Baskerville</vt:lpstr>
      <vt:lpstr>Calibri</vt:lpstr>
      <vt:lpstr>Calibri Light</vt:lpstr>
      <vt:lpstr>Courier New</vt:lpstr>
      <vt:lpstr>Verdana</vt:lpstr>
      <vt:lpstr>Wingdings</vt:lpstr>
      <vt:lpstr>Office Theme</vt:lpstr>
      <vt:lpstr>      DEVELOP A BUSINESS PLAN FOR A SMALL BUSINESS  Unit Standard 117241 NQF Level 4 Credits 5      </vt:lpstr>
      <vt:lpstr>INTRODUCTION</vt:lpstr>
      <vt:lpstr>ROAD MAP</vt:lpstr>
      <vt:lpstr>Continuation…</vt:lpstr>
      <vt:lpstr>Continuation…</vt:lpstr>
      <vt:lpstr>BUSINESS PLAN FUNDAMENTALS</vt:lpstr>
      <vt:lpstr>WHAT IS A BUSINESS PLAN?</vt:lpstr>
      <vt:lpstr>PowerPoint Presentation</vt:lpstr>
      <vt:lpstr>WHAT is a BUSINESS PLAN</vt:lpstr>
      <vt:lpstr>PURPOSE OF A BUSINESS PLAN</vt:lpstr>
      <vt:lpstr>SETTING GOALS AND OBJECTIVES  </vt:lpstr>
      <vt:lpstr>BUSINESS GOALS</vt:lpstr>
      <vt:lpstr>BUSINESS OBJECTIVES</vt:lpstr>
      <vt:lpstr>VISION &amp; MISSION STATEMENTS</vt:lpstr>
      <vt:lpstr>ANALYSE COMPETITIVE POSITIONING </vt:lpstr>
      <vt:lpstr>SWOT ANALYSIS</vt:lpstr>
      <vt:lpstr> GUIDELINES TO WRITE BUSINESS GOALS </vt:lpstr>
      <vt:lpstr>Cont…</vt:lpstr>
      <vt:lpstr> THE MANAGEMENT AND ORGANISATION OF A BUSINESS </vt:lpstr>
      <vt:lpstr>THE BUSINESS STRUCTURE</vt:lpstr>
      <vt:lpstr>MANAGEMENT ROLES AND RESPONSIBILITIES </vt:lpstr>
      <vt:lpstr> THE PRODUCTS OR SERVICES OFFERINGS  </vt:lpstr>
      <vt:lpstr>Continuation…</vt:lpstr>
      <vt:lpstr>OPERATIONAL PLAN </vt:lpstr>
      <vt:lpstr>Continuation…</vt:lpstr>
      <vt:lpstr>MARKETING AND SALES </vt:lpstr>
      <vt:lpstr>Continuation…</vt:lpstr>
      <vt:lpstr>SAFETY REQUIREMENTS</vt:lpstr>
      <vt:lpstr>WAL-MART SWOT ANALYSIS EXAMPLE 1 </vt:lpstr>
      <vt:lpstr>BUSINESS PLAN STRUCTURE</vt:lpstr>
      <vt:lpstr>FRONT PAGE OF BUSINESS PLAN</vt:lpstr>
      <vt:lpstr>TABLE OF CONTENTS </vt:lpstr>
      <vt:lpstr>BUSINESS OVERVIEW</vt:lpstr>
      <vt:lpstr>PRODUCTS/SERVICES</vt:lpstr>
      <vt:lpstr>MARKET ANALYSIS</vt:lpstr>
      <vt:lpstr>COMPETITION</vt:lpstr>
      <vt:lpstr>MARKETING STRATEGY</vt:lpstr>
      <vt:lpstr>BUSINESS STRUCTURE &amp; MANAGEMENT</vt:lpstr>
      <vt:lpstr>How to pitch your Business Plan</vt:lpstr>
      <vt:lpstr>How to pitch your Business Plan</vt:lpstr>
      <vt:lpstr>How to pitch your Business Plan, Cont…</vt:lpstr>
      <vt:lpstr>Finances in a Business Plan</vt:lpstr>
      <vt:lpstr>FINANCIAL ANALYSIS</vt:lpstr>
      <vt:lpstr>FINANCES</vt:lpstr>
      <vt:lpstr>BANKING</vt:lpstr>
      <vt:lpstr>LIST OF BANKS IN SOUTH AFRICA</vt:lpstr>
      <vt:lpstr>INSURANCE FOR BUSINESS </vt:lpstr>
      <vt:lpstr>ACTION PLAN</vt:lpstr>
      <vt:lpstr>APPENDICES</vt:lpstr>
      <vt:lpstr>WHAT GOES IN THE APPENDIX OF A BUSINESS PLAN?</vt:lpstr>
      <vt:lpstr>Continuation…</vt:lpstr>
      <vt:lpstr>Continuation…</vt:lpstr>
      <vt:lpstr>Continuation…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 OWN ABILITY TO PROVIDE ADVISORY SERVICES FOR SMMEs  Unit Standard 115830 Level 5 Credits 10</dc:title>
  <dc:creator>Sithembile Mabaso</dc:creator>
  <cp:lastModifiedBy>Frank Sanderson</cp:lastModifiedBy>
  <cp:revision>202</cp:revision>
  <dcterms:created xsi:type="dcterms:W3CDTF">2021-12-06T17:54:02Z</dcterms:created>
  <dcterms:modified xsi:type="dcterms:W3CDTF">2022-05-10T13:45:08Z</dcterms:modified>
</cp:coreProperties>
</file>